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notesMasterIdLst>
    <p:notesMasterId r:id="rId56"/>
  </p:notesMasterIdLst>
  <p:sldIdLst>
    <p:sldId id="256" r:id="rId2"/>
    <p:sldId id="554" r:id="rId3"/>
    <p:sldId id="556" r:id="rId4"/>
    <p:sldId id="557" r:id="rId5"/>
    <p:sldId id="555" r:id="rId6"/>
    <p:sldId id="558" r:id="rId7"/>
    <p:sldId id="559" r:id="rId8"/>
    <p:sldId id="560" r:id="rId9"/>
    <p:sldId id="561" r:id="rId10"/>
    <p:sldId id="562" r:id="rId11"/>
    <p:sldId id="563" r:id="rId12"/>
    <p:sldId id="564" r:id="rId13"/>
    <p:sldId id="578" r:id="rId14"/>
    <p:sldId id="566" r:id="rId15"/>
    <p:sldId id="570" r:id="rId16"/>
    <p:sldId id="571" r:id="rId17"/>
    <p:sldId id="572" r:id="rId18"/>
    <p:sldId id="573" r:id="rId19"/>
    <p:sldId id="574" r:id="rId20"/>
    <p:sldId id="575" r:id="rId21"/>
    <p:sldId id="610" r:id="rId22"/>
    <p:sldId id="580" r:id="rId23"/>
    <p:sldId id="581" r:id="rId24"/>
    <p:sldId id="579" r:id="rId25"/>
    <p:sldId id="583" r:id="rId26"/>
    <p:sldId id="582" r:id="rId27"/>
    <p:sldId id="584" r:id="rId28"/>
    <p:sldId id="585" r:id="rId29"/>
    <p:sldId id="586" r:id="rId30"/>
    <p:sldId id="587" r:id="rId31"/>
    <p:sldId id="588" r:id="rId32"/>
    <p:sldId id="589" r:id="rId33"/>
    <p:sldId id="590" r:id="rId34"/>
    <p:sldId id="611" r:id="rId35"/>
    <p:sldId id="591" r:id="rId36"/>
    <p:sldId id="592" r:id="rId37"/>
    <p:sldId id="593" r:id="rId38"/>
    <p:sldId id="594" r:id="rId39"/>
    <p:sldId id="595" r:id="rId40"/>
    <p:sldId id="596" r:id="rId41"/>
    <p:sldId id="597" r:id="rId42"/>
    <p:sldId id="608" r:id="rId43"/>
    <p:sldId id="609" r:id="rId44"/>
    <p:sldId id="599" r:id="rId45"/>
    <p:sldId id="600" r:id="rId46"/>
    <p:sldId id="606" r:id="rId47"/>
    <p:sldId id="607" r:id="rId48"/>
    <p:sldId id="601" r:id="rId49"/>
    <p:sldId id="605" r:id="rId50"/>
    <p:sldId id="602" r:id="rId51"/>
    <p:sldId id="603" r:id="rId52"/>
    <p:sldId id="614" r:id="rId53"/>
    <p:sldId id="604" r:id="rId54"/>
    <p:sldId id="615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72" autoAdjust="0"/>
    <p:restoredTop sz="96412" autoAdjust="0"/>
  </p:normalViewPr>
  <p:slideViewPr>
    <p:cSldViewPr snapToGrid="0">
      <p:cViewPr varScale="1">
        <p:scale>
          <a:sx n="70" d="100"/>
          <a:sy n="70" d="100"/>
        </p:scale>
        <p:origin x="61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93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C9C525-87A4-46DF-B023-F56A716EFC6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49B0A5-ECEE-47DC-BFF3-255C496C2C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05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84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59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435083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390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9951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0145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22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15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54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37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753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460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71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752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838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02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A8FD0E-05CA-4211-981F-6CCCCD2F30B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030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w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6.w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7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8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w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0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1.w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2.w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3.w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4.w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5.w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16.w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17.w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18.w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19.w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0.w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1.w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7:</a:t>
            </a:r>
            <a:br>
              <a:rPr lang="en-US" dirty="0" smtClean="0"/>
            </a:br>
            <a:r>
              <a:rPr lang="en-US" dirty="0" smtClean="0"/>
              <a:t>Network Layer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CS433 </a:t>
            </a:r>
            <a:r>
              <a:rPr lang="th-TH" sz="3600" dirty="0" smtClean="0"/>
              <a:t>เครือข่ายคอมพิวเตอร์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7840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Network Service Model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th-TH" sz="3200" dirty="0" smtClean="0"/>
              <a:t>ตัวอย่าง </a:t>
            </a:r>
            <a:r>
              <a:rPr lang="en-US" sz="3200" dirty="0" smtClean="0"/>
              <a:t>service </a:t>
            </a:r>
            <a:r>
              <a:rPr lang="th-TH" sz="3200" dirty="0" smtClean="0"/>
              <a:t>ที่มีอยู่ในชั้นนี้</a:t>
            </a:r>
          </a:p>
          <a:p>
            <a:r>
              <a:rPr lang="en-US" sz="3200" dirty="0" smtClean="0"/>
              <a:t>Guaranteed delivery</a:t>
            </a:r>
          </a:p>
          <a:p>
            <a:r>
              <a:rPr lang="en-US" sz="3200" dirty="0" smtClean="0"/>
              <a:t>In-order packet delivery</a:t>
            </a:r>
            <a:endParaRPr lang="th-TH" sz="3200" dirty="0" smtClean="0"/>
          </a:p>
          <a:p>
            <a:r>
              <a:rPr lang="en-US" sz="3200" dirty="0" smtClean="0"/>
              <a:t>Guaranteed minimal bandwidth</a:t>
            </a:r>
          </a:p>
          <a:p>
            <a:r>
              <a:rPr lang="en-US" sz="3200" dirty="0" smtClean="0"/>
              <a:t>Guaranteed maximum jitter</a:t>
            </a:r>
          </a:p>
          <a:p>
            <a:r>
              <a:rPr lang="en-US" sz="3200" dirty="0" smtClean="0"/>
              <a:t>Security services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436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ตัวอย่าง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7474902"/>
              </p:ext>
            </p:extLst>
          </p:nvPr>
        </p:nvGraphicFramePr>
        <p:xfrm>
          <a:off x="2151946" y="2121896"/>
          <a:ext cx="9352666" cy="36163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9" name="Image" r:id="rId3" imgW="15238080" imgH="5891760" progId="Photoshop.Image.13">
                  <p:embed/>
                </p:oleObj>
              </mc:Choice>
              <mc:Fallback>
                <p:oleObj name="Image" r:id="rId3" imgW="15238080" imgH="5891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51946" y="2121896"/>
                        <a:ext cx="9352666" cy="36163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75899" y="3745412"/>
            <a:ext cx="166744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Virtual Circuit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8692" y="3011231"/>
            <a:ext cx="210185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Packet Switching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 flipV="1">
            <a:off x="2043343" y="3722914"/>
            <a:ext cx="325809" cy="207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3"/>
          </p:cNvCxnSpPr>
          <p:nvPr/>
        </p:nvCxnSpPr>
        <p:spPr>
          <a:xfrm>
            <a:off x="2043343" y="3930078"/>
            <a:ext cx="325809" cy="3382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6149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Constant Bit Rate (CBR) </a:t>
            </a:r>
            <a:r>
              <a:rPr lang="th-TH" dirty="0" smtClean="0"/>
              <a:t>และ </a:t>
            </a:r>
            <a:r>
              <a:rPr lang="en-US" dirty="0" smtClean="0"/>
              <a:t>Available Bit Rate (ABR) </a:t>
            </a:r>
            <a:r>
              <a:rPr lang="th-TH" dirty="0" smtClean="0"/>
              <a:t>บน </a:t>
            </a:r>
            <a:r>
              <a:rPr lang="en-US" dirty="0" smtClean="0"/>
              <a:t>ATM Network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ยุคแรกๆ ของการใช้สถาปัตยกรรม </a:t>
            </a:r>
            <a:r>
              <a:rPr lang="en-US" sz="3200" dirty="0" smtClean="0"/>
              <a:t>ATM</a:t>
            </a:r>
            <a:r>
              <a:rPr lang="th-TH" sz="3200" dirty="0" smtClean="0"/>
              <a:t> </a:t>
            </a:r>
            <a:r>
              <a:rPr lang="en-US" sz="3200" dirty="0" smtClean="0"/>
              <a:t>(</a:t>
            </a:r>
            <a:r>
              <a:rPr lang="th-TH" sz="3200" dirty="0" smtClean="0"/>
              <a:t>ก่อนที่จะเป็น </a:t>
            </a:r>
            <a:r>
              <a:rPr lang="en-US" sz="3200" dirty="0" smtClean="0"/>
              <a:t>Ethernet </a:t>
            </a:r>
            <a:r>
              <a:rPr lang="th-TH" sz="3200" dirty="0" smtClean="0"/>
              <a:t>แบบปัจจุบัน</a:t>
            </a:r>
            <a:r>
              <a:rPr lang="en-US" sz="3200" dirty="0" smtClean="0"/>
              <a:t>)</a:t>
            </a:r>
            <a:r>
              <a:rPr lang="th-TH" sz="3200" dirty="0"/>
              <a:t> </a:t>
            </a:r>
            <a:r>
              <a:rPr lang="en-US" sz="3200" dirty="0" smtClean="0"/>
              <a:t>ATM </a:t>
            </a:r>
            <a:r>
              <a:rPr lang="th-TH" sz="3200" dirty="0" smtClean="0"/>
              <a:t>เริ่มน้อยลง แต่ยังมีการใช้งานอยู่</a:t>
            </a:r>
          </a:p>
          <a:p>
            <a:r>
              <a:rPr lang="en-US" sz="3200" dirty="0" smtClean="0"/>
              <a:t>CBR </a:t>
            </a:r>
            <a:r>
              <a:rPr lang="th-TH" sz="3200" dirty="0" smtClean="0"/>
              <a:t>จะการันตี </a:t>
            </a:r>
            <a:r>
              <a:rPr lang="en-US" sz="3200" dirty="0" smtClean="0"/>
              <a:t>Bit Rate </a:t>
            </a:r>
            <a:r>
              <a:rPr lang="th-TH" sz="3200" dirty="0" smtClean="0"/>
              <a:t>ไม่ให้ต่ำกว่าที่ตกลงกันไว้ระหว่างสองฝั่ง</a:t>
            </a:r>
          </a:p>
          <a:p>
            <a:r>
              <a:rPr lang="en-US" sz="3200" dirty="0" smtClean="0"/>
              <a:t>ABR </a:t>
            </a:r>
            <a:r>
              <a:rPr lang="th-TH" sz="3200" dirty="0" smtClean="0"/>
              <a:t>ใช้ </a:t>
            </a:r>
            <a:r>
              <a:rPr lang="en-US" sz="3200" dirty="0" smtClean="0"/>
              <a:t>bandwidth </a:t>
            </a:r>
            <a:r>
              <a:rPr lang="th-TH" sz="3200" dirty="0" smtClean="0"/>
              <a:t>ได้เต็ม มี </a:t>
            </a:r>
            <a:r>
              <a:rPr lang="en-US" sz="3200" dirty="0" smtClean="0"/>
              <a:t>Congestion control</a:t>
            </a:r>
          </a:p>
          <a:p>
            <a:r>
              <a:rPr lang="th-TH" sz="3200" dirty="0" smtClean="0"/>
              <a:t>ทำไม </a:t>
            </a:r>
            <a:r>
              <a:rPr lang="en-US" sz="3200" dirty="0" smtClean="0"/>
              <a:t>ATM </a:t>
            </a:r>
            <a:r>
              <a:rPr lang="th-TH" sz="3200" dirty="0" smtClean="0"/>
              <a:t>จึงมีผู้ใช้งานน้อยลง</a:t>
            </a:r>
            <a:r>
              <a:rPr lang="en-US" sz="3200" dirty="0" smtClean="0"/>
              <a:t>?</a:t>
            </a:r>
            <a:endParaRPr lang="th-TH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0475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Outline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Introduction</a:t>
            </a:r>
          </a:p>
          <a:p>
            <a:r>
              <a:rPr lang="en-US" sz="3200" dirty="0" smtClean="0">
                <a:solidFill>
                  <a:srgbClr val="FF0000"/>
                </a:solidFill>
              </a:rPr>
              <a:t>Virtual Circuit and Datagram Networks</a:t>
            </a:r>
          </a:p>
          <a:p>
            <a:r>
              <a:rPr lang="en-US" sz="3200" dirty="0" smtClean="0"/>
              <a:t>Router</a:t>
            </a:r>
          </a:p>
          <a:p>
            <a:r>
              <a:rPr lang="en-US" sz="3200" dirty="0" smtClean="0"/>
              <a:t>IP: Internet Protocol (</a:t>
            </a:r>
            <a:r>
              <a:rPr lang="en-US" sz="3000" dirty="0" smtClean="0"/>
              <a:t>Datagram, IPv4, ICMP, IPv6)</a:t>
            </a:r>
          </a:p>
          <a:p>
            <a:r>
              <a:rPr lang="en-US" sz="3000" dirty="0" smtClean="0"/>
              <a:t>Routing Algorithms</a:t>
            </a:r>
          </a:p>
          <a:p>
            <a:r>
              <a:rPr lang="en-US" sz="3000" dirty="0" smtClean="0"/>
              <a:t>Routing in the Internet</a:t>
            </a:r>
          </a:p>
          <a:p>
            <a:r>
              <a:rPr lang="en-US" sz="3000" dirty="0" smtClean="0"/>
              <a:t>Broadcast and Multicast Routing</a:t>
            </a:r>
          </a:p>
          <a:p>
            <a:pPr lvl="1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80795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Virtual</a:t>
            </a:r>
            <a:r>
              <a:rPr lang="en-US" sz="5400" dirty="0"/>
              <a:t>-</a:t>
            </a:r>
            <a:r>
              <a:rPr lang="en-US" sz="5400" dirty="0" smtClean="0"/>
              <a:t>Circuit and Datagram Networks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การใช้งาน </a:t>
            </a:r>
            <a:r>
              <a:rPr lang="en-US" sz="3200" dirty="0" smtClean="0"/>
              <a:t>Virtual-circuit (VC) networks </a:t>
            </a:r>
            <a:r>
              <a:rPr lang="th-TH" sz="3200" dirty="0" smtClean="0"/>
              <a:t>จะเป็นแบบ </a:t>
            </a:r>
            <a:r>
              <a:rPr lang="en-US" sz="3200" dirty="0" smtClean="0"/>
              <a:t>Connection-Oriented</a:t>
            </a:r>
            <a:endParaRPr lang="th-TH" sz="3200" dirty="0" smtClean="0"/>
          </a:p>
          <a:p>
            <a:r>
              <a:rPr lang="th-TH" sz="3200" dirty="0" smtClean="0"/>
              <a:t>การ</a:t>
            </a:r>
            <a:r>
              <a:rPr lang="th-TH" sz="3200" dirty="0"/>
              <a:t>ใช้งาน </a:t>
            </a:r>
            <a:r>
              <a:rPr lang="en-US" sz="3200" dirty="0"/>
              <a:t>Datagram </a:t>
            </a:r>
            <a:r>
              <a:rPr lang="en-US" sz="3200" dirty="0" smtClean="0"/>
              <a:t>networks (Packet Switching) </a:t>
            </a:r>
            <a:r>
              <a:rPr lang="th-TH" sz="3200" dirty="0" smtClean="0"/>
              <a:t>จะ</a:t>
            </a:r>
            <a:r>
              <a:rPr lang="th-TH" sz="3200" dirty="0"/>
              <a:t>เป็นแบบ </a:t>
            </a:r>
            <a:r>
              <a:rPr lang="en-US" sz="3200" dirty="0" smtClean="0"/>
              <a:t>Connectionless</a:t>
            </a:r>
            <a:endParaRPr lang="en-US" sz="3200" dirty="0"/>
          </a:p>
          <a:p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1924216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Virtual Circuit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5433719" y="5955156"/>
            <a:ext cx="6070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ข้อความที่ใช้ในการ </a:t>
            </a:r>
            <a:r>
              <a:rPr lang="en-US" dirty="0" smtClean="0"/>
              <a:t>Setup </a:t>
            </a:r>
            <a:r>
              <a:rPr lang="th-TH" dirty="0" smtClean="0"/>
              <a:t>และ </a:t>
            </a:r>
            <a:r>
              <a:rPr lang="en-US" dirty="0" smtClean="0"/>
              <a:t>Terminate </a:t>
            </a:r>
            <a:r>
              <a:rPr lang="th-TH" dirty="0" smtClean="0"/>
              <a:t>เรียกว่า </a:t>
            </a:r>
            <a:r>
              <a:rPr lang="en-US" dirty="0" smtClean="0"/>
              <a:t>Signaling Messages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157018"/>
              </p:ext>
            </p:extLst>
          </p:nvPr>
        </p:nvGraphicFramePr>
        <p:xfrm>
          <a:off x="2236787" y="1491587"/>
          <a:ext cx="9620250" cy="4419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6" name="Image" r:id="rId3" imgW="13764960" imgH="6323760" progId="Photoshop.Image.13">
                  <p:embed/>
                </p:oleObj>
              </mc:Choice>
              <mc:Fallback>
                <p:oleObj name="Image" r:id="rId3" imgW="13764960" imgH="6323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36787" y="1491587"/>
                        <a:ext cx="9620250" cy="4419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558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Datagram Networks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เมื่อต้องการจะส่ง </a:t>
            </a:r>
            <a:r>
              <a:rPr lang="en-US" sz="3200" dirty="0" smtClean="0"/>
              <a:t>packet </a:t>
            </a:r>
            <a:r>
              <a:rPr lang="th-TH" sz="3200" dirty="0" smtClean="0"/>
              <a:t>ผู้ส่งก็เพียงระบุ </a:t>
            </a:r>
            <a:r>
              <a:rPr lang="en-US" sz="3200" dirty="0" smtClean="0"/>
              <a:t>IP </a:t>
            </a:r>
            <a:r>
              <a:rPr lang="th-TH" sz="3200" dirty="0" smtClean="0"/>
              <a:t>กับพอร์ตของผู้รับ แล้วก็ส่งไป</a:t>
            </a:r>
          </a:p>
          <a:p>
            <a:r>
              <a:rPr lang="en-US" sz="3200" dirty="0" smtClean="0"/>
              <a:t>packet </a:t>
            </a:r>
            <a:r>
              <a:rPr lang="th-TH" sz="3200" dirty="0" smtClean="0"/>
              <a:t>จะถูกส่งผ่าน </a:t>
            </a:r>
            <a:r>
              <a:rPr lang="en-US" sz="3200" dirty="0" smtClean="0"/>
              <a:t>router </a:t>
            </a:r>
            <a:r>
              <a:rPr lang="th-TH" sz="3200" dirty="0" smtClean="0"/>
              <a:t>แต่ละตัวไปจนถึงผู้รับ</a:t>
            </a:r>
          </a:p>
          <a:p>
            <a:r>
              <a:rPr lang="th-TH" sz="3200" dirty="0" smtClean="0"/>
              <a:t>ซึ่ง </a:t>
            </a:r>
            <a:r>
              <a:rPr lang="en-US" sz="3200" dirty="0" smtClean="0"/>
              <a:t>router </a:t>
            </a:r>
            <a:r>
              <a:rPr lang="th-TH" sz="3200" dirty="0" smtClean="0"/>
              <a:t>จะมี </a:t>
            </a:r>
            <a:r>
              <a:rPr lang="en-US" sz="3200" dirty="0" smtClean="0"/>
              <a:t>forwarding table </a:t>
            </a:r>
            <a:r>
              <a:rPr lang="th-TH" sz="3200" dirty="0" smtClean="0"/>
              <a:t>ที่เชื่อมไปถึงผู้รับได้</a:t>
            </a:r>
          </a:p>
          <a:p>
            <a:r>
              <a:rPr lang="th-TH" sz="3200" dirty="0" smtClean="0"/>
              <a:t>ระหว่างทางเมื่อ</a:t>
            </a:r>
            <a:r>
              <a:rPr lang="en-US" sz="3200" dirty="0" smtClean="0"/>
              <a:t> router </a:t>
            </a:r>
            <a:r>
              <a:rPr lang="th-TH" sz="3200" dirty="0" smtClean="0"/>
              <a:t>ได้รับ </a:t>
            </a:r>
            <a:r>
              <a:rPr lang="en-US" sz="3200" dirty="0" smtClean="0"/>
              <a:t>packet </a:t>
            </a:r>
            <a:r>
              <a:rPr lang="th-TH" sz="3200" dirty="0" smtClean="0"/>
              <a:t>แล้วก็จะใช้ </a:t>
            </a:r>
            <a:r>
              <a:rPr lang="en-US" sz="3200" dirty="0" smtClean="0"/>
              <a:t>FT </a:t>
            </a:r>
            <a:r>
              <a:rPr lang="th-TH" sz="3200" dirty="0" smtClean="0"/>
              <a:t>ช่วยในการตัดสินใจว่าจะส่ง </a:t>
            </a:r>
            <a:r>
              <a:rPr lang="en-US" sz="3200" dirty="0" smtClean="0"/>
              <a:t>packet </a:t>
            </a:r>
            <a:r>
              <a:rPr lang="th-TH" sz="3200" dirty="0" smtClean="0"/>
              <a:t>ไปที่ </a:t>
            </a:r>
            <a:r>
              <a:rPr lang="en-US" sz="3200" dirty="0" smtClean="0"/>
              <a:t>output link </a:t>
            </a:r>
            <a:r>
              <a:rPr lang="th-TH" sz="3200" dirty="0" smtClean="0"/>
              <a:t>ใด</a:t>
            </a:r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7763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Datagram Networks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5940268" y="5955156"/>
            <a:ext cx="5564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เมื่อ </a:t>
            </a:r>
            <a:r>
              <a:rPr lang="en-US" dirty="0" smtClean="0"/>
              <a:t>Packet </a:t>
            </a:r>
            <a:r>
              <a:rPr lang="th-TH" dirty="0" smtClean="0"/>
              <a:t>สามารถส่งไปได้หลายเส้นทาง </a:t>
            </a:r>
            <a:r>
              <a:rPr lang="en-US" dirty="0" smtClean="0"/>
              <a:t>Router </a:t>
            </a:r>
            <a:r>
              <a:rPr lang="th-TH" dirty="0" smtClean="0"/>
              <a:t>จะต้องตัดสินใจว่าจะส่งไปทางใด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4409829"/>
              </p:ext>
            </p:extLst>
          </p:nvPr>
        </p:nvGraphicFramePr>
        <p:xfrm>
          <a:off x="2245518" y="1650713"/>
          <a:ext cx="9602788" cy="42605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00" name="Image" r:id="rId3" imgW="14653800" imgH="6501240" progId="Photoshop.Image.13">
                  <p:embed/>
                </p:oleObj>
              </mc:Choice>
              <mc:Fallback>
                <p:oleObj name="Image" r:id="rId3" imgW="14653800" imgH="6501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45518" y="1650713"/>
                        <a:ext cx="9602788" cy="42605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7438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h-TH" sz="5400" dirty="0" smtClean="0"/>
              <a:t>ตัวอย่าง </a:t>
            </a:r>
            <a:r>
              <a:rPr lang="en-US" sz="5400" dirty="0" smtClean="0"/>
              <a:t>Forwarding Table </a:t>
            </a:r>
            <a:r>
              <a:rPr lang="th-TH" sz="5400" dirty="0" smtClean="0"/>
              <a:t>แบบเป็นช่วง</a:t>
            </a:r>
            <a:endParaRPr lang="en-US" sz="54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2841733"/>
              </p:ext>
            </p:extLst>
          </p:nvPr>
        </p:nvGraphicFramePr>
        <p:xfrm>
          <a:off x="2589213" y="2133600"/>
          <a:ext cx="8915400" cy="348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7044"/>
                <a:gridCol w="171835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Destination</a:t>
                      </a:r>
                      <a:r>
                        <a:rPr lang="en-US" baseline="0" dirty="0" smtClean="0"/>
                        <a:t> Address Range (</a:t>
                      </a:r>
                      <a:r>
                        <a:rPr lang="th-TH" baseline="0" dirty="0" smtClean="0"/>
                        <a:t>ช่วงของ</a:t>
                      </a:r>
                      <a:r>
                        <a:rPr lang="en-US" baseline="0" dirty="0" smtClean="0"/>
                        <a:t> IP</a:t>
                      </a:r>
                      <a:r>
                        <a:rPr lang="th-TH" baseline="0" dirty="0" smtClean="0"/>
                        <a:t> </a:t>
                      </a:r>
                      <a:r>
                        <a:rPr lang="en-US" baseline="0" dirty="0" smtClean="0"/>
                        <a:t>Address)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Link Interface</a:t>
                      </a:r>
                      <a:endParaRPr lang="en-US" dirty="0"/>
                    </a:p>
                  </a:txBody>
                  <a:tcPr/>
                </a:tc>
              </a:tr>
              <a:tr h="741680">
                <a:tc>
                  <a:txBody>
                    <a:bodyPr/>
                    <a:lstStyle/>
                    <a:p>
                      <a:r>
                        <a:rPr lang="en-US" dirty="0" smtClean="0"/>
                        <a:t>11001000 00010111 00010000 00000000 (200.23.16.0)</a:t>
                      </a:r>
                    </a:p>
                    <a:p>
                      <a:pPr algn="ctr"/>
                      <a:r>
                        <a:rPr lang="en-US" dirty="0" smtClean="0"/>
                        <a:t>↓</a:t>
                      </a:r>
                      <a:endParaRPr lang="en-US" dirty="0"/>
                    </a:p>
                    <a:p>
                      <a:r>
                        <a:rPr lang="en-US" dirty="0" smtClean="0"/>
                        <a:t>11001000 00010111 00010111 11111111 (200.23.23.255)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11001000 00010111 00011000 00000000 (200.23.24.0)</a:t>
                      </a:r>
                    </a:p>
                    <a:p>
                      <a:pPr algn="ctr"/>
                      <a:r>
                        <a:rPr lang="en-US" dirty="0" smtClean="0"/>
                        <a:t>↓</a:t>
                      </a:r>
                      <a:endParaRPr lang="en-US" dirty="0"/>
                    </a:p>
                    <a:p>
                      <a:r>
                        <a:rPr lang="en-US" dirty="0" smtClean="0"/>
                        <a:t>11001000 00010111 00011000 11111111 (200.23.24.255)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11001000 00010111 00011001 00000000 (200.23.25.0)</a:t>
                      </a:r>
                    </a:p>
                    <a:p>
                      <a:pPr algn="ctr"/>
                      <a:r>
                        <a:rPr lang="en-US" dirty="0" smtClean="0"/>
                        <a:t>↓</a:t>
                      </a:r>
                    </a:p>
                    <a:p>
                      <a:r>
                        <a:rPr lang="en-US" dirty="0" smtClean="0"/>
                        <a:t>11001000 00010111 00011111 11111111 (200.23.31.255)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Otherwise (</a:t>
                      </a:r>
                      <a:r>
                        <a:rPr lang="th-TH" b="0" dirty="0" smtClean="0"/>
                        <a:t>ไม่อยู่ในช่วงใดเลย</a:t>
                      </a:r>
                      <a:r>
                        <a:rPr lang="en-US" b="0" dirty="0" smtClean="0"/>
                        <a:t> </a:t>
                      </a:r>
                      <a:r>
                        <a:rPr lang="th-TH" b="0" dirty="0" smtClean="0"/>
                        <a:t>หรือ</a:t>
                      </a:r>
                      <a:r>
                        <a:rPr lang="th-TH" b="0" baseline="0" dirty="0" smtClean="0"/>
                        <a:t> </a:t>
                      </a:r>
                      <a:r>
                        <a:rPr lang="en-US" b="0" baseline="0" dirty="0" smtClean="0"/>
                        <a:t>0.0.0.0</a:t>
                      </a:r>
                      <a:r>
                        <a:rPr lang="en-US" b="0" dirty="0" smtClean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645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Longest Prefix</a:t>
            </a:r>
            <a:r>
              <a:rPr lang="th-TH" sz="5400" dirty="0" smtClean="0"/>
              <a:t> </a:t>
            </a:r>
            <a:r>
              <a:rPr lang="en-US" sz="5400" dirty="0" smtClean="0"/>
              <a:t>Match (</a:t>
            </a:r>
            <a:r>
              <a:rPr lang="th-TH" sz="5400" dirty="0" smtClean="0"/>
              <a:t>เทียบตัวหน้า</a:t>
            </a:r>
            <a:r>
              <a:rPr lang="en-US" sz="5400" dirty="0" smtClean="0"/>
              <a:t>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4365171"/>
            <a:ext cx="8915400" cy="2101222"/>
          </a:xfrm>
        </p:spPr>
        <p:txBody>
          <a:bodyPr>
            <a:normAutofit lnSpcReduction="10000"/>
          </a:bodyPr>
          <a:lstStyle/>
          <a:p>
            <a:r>
              <a:rPr lang="th-TH" sz="3200" dirty="0" smtClean="0"/>
              <a:t>เทียบว่า</a:t>
            </a:r>
            <a:r>
              <a:rPr lang="en-US" sz="3200" dirty="0" smtClean="0"/>
              <a:t> bit </a:t>
            </a:r>
            <a:r>
              <a:rPr lang="th-TH" sz="3200" dirty="0" smtClean="0"/>
              <a:t>หน้าตรงกันหรือไม่ ถ้าตรงก็ส่งไปตาม </a:t>
            </a:r>
            <a:r>
              <a:rPr lang="en-US" sz="3200" dirty="0" smtClean="0"/>
              <a:t>Output Link</a:t>
            </a:r>
            <a:r>
              <a:rPr lang="th-TH" sz="3200" dirty="0" smtClean="0"/>
              <a:t> ที่กำหนดไว้เลย</a:t>
            </a:r>
          </a:p>
          <a:p>
            <a:r>
              <a:rPr lang="th-TH" sz="3200" dirty="0" smtClean="0"/>
              <a:t>หาก</a:t>
            </a:r>
            <a:r>
              <a:rPr lang="en-US" sz="3200" dirty="0" smtClean="0"/>
              <a:t> IP </a:t>
            </a:r>
            <a:r>
              <a:rPr lang="th-TH" sz="3200" dirty="0" smtClean="0"/>
              <a:t>ตรงกันมากกว่าสอง </a:t>
            </a:r>
            <a:r>
              <a:rPr lang="en-US" sz="3200" dirty="0" smtClean="0"/>
              <a:t>entry </a:t>
            </a:r>
            <a:r>
              <a:rPr lang="th-TH" sz="3200" dirty="0" smtClean="0"/>
              <a:t>ให้เลือกอันที่ถูกมากที่สุด</a:t>
            </a:r>
            <a:r>
              <a:rPr lang="en-US" sz="3200" dirty="0" smtClean="0"/>
              <a:t> (longest prefix matching rule) </a:t>
            </a:r>
            <a:r>
              <a:rPr lang="th-TH" sz="3200" dirty="0" smtClean="0"/>
              <a:t>แล้วจึงส่งไปตามนั้น</a:t>
            </a:r>
            <a:endParaRPr lang="en-US" sz="3200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5908193"/>
              </p:ext>
            </p:extLst>
          </p:nvPr>
        </p:nvGraphicFramePr>
        <p:xfrm>
          <a:off x="2589212" y="2133600"/>
          <a:ext cx="8915400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7044"/>
                <a:gridCol w="1718356"/>
              </a:tblGrid>
              <a:tr h="35995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Prefix Match </a:t>
                      </a:r>
                      <a:r>
                        <a:rPr lang="en-US" baseline="0" dirty="0" smtClean="0"/>
                        <a:t>(</a:t>
                      </a:r>
                      <a:r>
                        <a:rPr lang="th-TH" baseline="0" dirty="0" smtClean="0"/>
                        <a:t>ช่วงของ</a:t>
                      </a:r>
                      <a:r>
                        <a:rPr lang="en-US" baseline="0" dirty="0" smtClean="0"/>
                        <a:t> IP</a:t>
                      </a:r>
                      <a:r>
                        <a:rPr lang="th-TH" baseline="0" dirty="0" smtClean="0"/>
                        <a:t> </a:t>
                      </a:r>
                      <a:r>
                        <a:rPr lang="en-US" baseline="0" dirty="0" smtClean="0"/>
                        <a:t>Address)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Link Interface</a:t>
                      </a:r>
                      <a:endParaRPr lang="en-US" dirty="0"/>
                    </a:p>
                  </a:txBody>
                  <a:tcPr/>
                </a:tc>
              </a:tr>
              <a:tr h="358503">
                <a:tc>
                  <a:txBody>
                    <a:bodyPr/>
                    <a:lstStyle/>
                    <a:p>
                      <a:r>
                        <a:rPr lang="en-US" dirty="0" smtClean="0"/>
                        <a:t>11001000 00010111 00010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11001000 00010111 00011000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11001000 00010111 00011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Otherwise (</a:t>
                      </a:r>
                      <a:r>
                        <a:rPr lang="th-TH" b="0" dirty="0" smtClean="0"/>
                        <a:t>ไม่อยู่ในช่วงใดเลย</a:t>
                      </a:r>
                      <a:r>
                        <a:rPr lang="en-US" b="0" dirty="0" smtClean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596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เนื้อหา </a:t>
            </a:r>
            <a:r>
              <a:rPr lang="en-US" sz="5400" dirty="0" smtClean="0"/>
              <a:t>Network Layer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Network Layer Service Models</a:t>
            </a:r>
          </a:p>
          <a:p>
            <a:r>
              <a:rPr lang="en-US" sz="3200" dirty="0" smtClean="0"/>
              <a:t>Forwarding </a:t>
            </a:r>
            <a:r>
              <a:rPr lang="th-TH" sz="3200" dirty="0" smtClean="0"/>
              <a:t>กับ </a:t>
            </a:r>
            <a:r>
              <a:rPr lang="en-US" sz="3200" dirty="0" smtClean="0"/>
              <a:t>Routing</a:t>
            </a:r>
          </a:p>
          <a:p>
            <a:r>
              <a:rPr lang="en-US" sz="3200" dirty="0" smtClean="0"/>
              <a:t>Router </a:t>
            </a:r>
            <a:r>
              <a:rPr lang="th-TH" sz="3200" dirty="0" smtClean="0"/>
              <a:t>ทำงานอย่างไร</a:t>
            </a:r>
          </a:p>
          <a:p>
            <a:r>
              <a:rPr lang="en-US" sz="3200" dirty="0" smtClean="0"/>
              <a:t>Routing </a:t>
            </a:r>
            <a:r>
              <a:rPr lang="th-TH" sz="3200" dirty="0" smtClean="0"/>
              <a:t>การเลือกเส้นทาง</a:t>
            </a:r>
          </a:p>
          <a:p>
            <a:r>
              <a:rPr lang="en-US" sz="3200" dirty="0" smtClean="0"/>
              <a:t>Broadcast, Multicast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6218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การปรับตัวของ </a:t>
            </a:r>
            <a:r>
              <a:rPr lang="en-US" sz="5400" dirty="0" smtClean="0"/>
              <a:t>Forwarding Table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Datagram Networks </a:t>
            </a:r>
            <a:r>
              <a:rPr lang="th-TH" sz="3200" dirty="0" smtClean="0"/>
              <a:t>อาจจะไม่อัพเดตบ่อยแต่ก็จะขึ้นอยู่กับ </a:t>
            </a:r>
            <a:r>
              <a:rPr lang="en-US" sz="3200" dirty="0" smtClean="0"/>
              <a:t>Routing Algorithm</a:t>
            </a:r>
            <a:endParaRPr lang="th-TH" sz="3200" dirty="0" smtClean="0"/>
          </a:p>
          <a:p>
            <a:r>
              <a:rPr lang="en-US" sz="3200" dirty="0" smtClean="0"/>
              <a:t>Virtual Circuit Networks </a:t>
            </a:r>
            <a:r>
              <a:rPr lang="th-TH" sz="3200" dirty="0" smtClean="0"/>
              <a:t>อัพเดตเมื่อมี </a:t>
            </a:r>
            <a:r>
              <a:rPr lang="en-US" sz="3200" dirty="0" smtClean="0"/>
              <a:t>Connection Setup </a:t>
            </a:r>
            <a:r>
              <a:rPr lang="th-TH" sz="3200" dirty="0" smtClean="0"/>
              <a:t>เข้ามาในแต่ละครั้ง ซึ่งอาจจะบ่อยมากในระดับ </a:t>
            </a:r>
            <a:r>
              <a:rPr lang="en-US" sz="3200" dirty="0" smtClean="0"/>
              <a:t>microseconds </a:t>
            </a:r>
            <a:r>
              <a:rPr lang="th-TH" sz="3200" dirty="0" smtClean="0"/>
              <a:t>เลยก็ได้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005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Outline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</a:t>
            </a:r>
          </a:p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Virtual Circuit and Datagram Networks</a:t>
            </a:r>
          </a:p>
          <a:p>
            <a:r>
              <a:rPr lang="en-US" sz="3200" dirty="0" smtClean="0">
                <a:solidFill>
                  <a:srgbClr val="FF0000"/>
                </a:solidFill>
              </a:rPr>
              <a:t>Router</a:t>
            </a:r>
          </a:p>
          <a:p>
            <a:r>
              <a:rPr lang="en-US" sz="3200" dirty="0" smtClean="0"/>
              <a:t>IP: Internet Protocol (</a:t>
            </a:r>
            <a:r>
              <a:rPr lang="en-US" sz="3000" dirty="0" smtClean="0"/>
              <a:t>Datagram, IPv4, ICMP, IPv6)</a:t>
            </a:r>
          </a:p>
          <a:p>
            <a:r>
              <a:rPr lang="en-US" sz="3000" dirty="0" smtClean="0"/>
              <a:t>Routing Algorithms</a:t>
            </a:r>
          </a:p>
          <a:p>
            <a:r>
              <a:rPr lang="en-US" sz="3000" dirty="0" smtClean="0"/>
              <a:t>Routing in the Internet</a:t>
            </a:r>
          </a:p>
          <a:p>
            <a:r>
              <a:rPr lang="en-US" sz="3000" dirty="0" smtClean="0"/>
              <a:t>Broadcast and Multicast Routing</a:t>
            </a:r>
          </a:p>
          <a:p>
            <a:pPr lvl="1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57773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Router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th-TH" sz="3200" dirty="0"/>
              <a:t>ส่วนประกอบหลักของ </a:t>
            </a:r>
            <a:r>
              <a:rPr lang="en-US" sz="3200" dirty="0"/>
              <a:t>Router</a:t>
            </a:r>
          </a:p>
          <a:p>
            <a:pPr lvl="1"/>
            <a:r>
              <a:rPr lang="en-US" sz="3000" dirty="0"/>
              <a:t>Input ports</a:t>
            </a:r>
          </a:p>
          <a:p>
            <a:pPr lvl="1"/>
            <a:r>
              <a:rPr lang="en-US" sz="3000" dirty="0"/>
              <a:t>Output ports</a:t>
            </a:r>
          </a:p>
          <a:p>
            <a:pPr lvl="1"/>
            <a:r>
              <a:rPr lang="en-US" sz="3000" dirty="0"/>
              <a:t>Switching fabric</a:t>
            </a:r>
          </a:p>
          <a:p>
            <a:pPr lvl="1"/>
            <a:r>
              <a:rPr lang="en-US" sz="3000" dirty="0" smtClean="0"/>
              <a:t>Routing Processor</a:t>
            </a:r>
          </a:p>
          <a:p>
            <a:r>
              <a:rPr lang="th-TH" sz="3200" dirty="0" smtClean="0"/>
              <a:t>หน้าที่หลักของ </a:t>
            </a:r>
            <a:r>
              <a:rPr lang="en-US" sz="3200" dirty="0" smtClean="0"/>
              <a:t>Router </a:t>
            </a:r>
            <a:r>
              <a:rPr lang="th-TH" sz="3200" dirty="0" smtClean="0"/>
              <a:t>คือ</a:t>
            </a:r>
          </a:p>
          <a:p>
            <a:pPr marL="457200" lvl="1" indent="0">
              <a:buNone/>
            </a:pPr>
            <a:r>
              <a:rPr lang="en-US" sz="3000" dirty="0" smtClean="0"/>
              <a:t>1.) Routing </a:t>
            </a:r>
            <a:r>
              <a:rPr lang="th-TH" sz="3000" dirty="0" smtClean="0"/>
              <a:t>ค้นหาเส้นทาง</a:t>
            </a:r>
          </a:p>
          <a:p>
            <a:pPr marL="457200" lvl="1" indent="0">
              <a:buNone/>
            </a:pPr>
            <a:r>
              <a:rPr lang="en-US" sz="3000" dirty="0" smtClean="0"/>
              <a:t>2.) Forwarding </a:t>
            </a:r>
            <a:r>
              <a:rPr lang="th-TH" sz="3000" dirty="0" smtClean="0"/>
              <a:t>ส่งต่อ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16714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Router Architecture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0552984"/>
              </p:ext>
            </p:extLst>
          </p:nvPr>
        </p:nvGraphicFramePr>
        <p:xfrm>
          <a:off x="1676399" y="1399395"/>
          <a:ext cx="10226675" cy="53222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1" name="Image" r:id="rId3" imgW="14298120" imgH="7441200" progId="Photoshop.Image.13">
                  <p:embed/>
                </p:oleObj>
              </mc:Choice>
              <mc:Fallback>
                <p:oleObj name="Image" r:id="rId3" imgW="14298120" imgH="7441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76399" y="1399395"/>
                        <a:ext cx="10226675" cy="53222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436143" y="2680285"/>
            <a:ext cx="3068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ทำงานที่ความเร็วในระดับ </a:t>
            </a:r>
            <a:r>
              <a:rPr lang="en-US" dirty="0"/>
              <a:t>n</a:t>
            </a:r>
            <a:r>
              <a:rPr lang="en-US" dirty="0" smtClean="0"/>
              <a:t>anosecond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623695" y="2196653"/>
            <a:ext cx="2880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ทำงานที่ความเร็วในระดับ </a:t>
            </a:r>
            <a:r>
              <a:rPr lang="en-US" dirty="0" smtClean="0"/>
              <a:t>millisecond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45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Input Port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1162498"/>
              </p:ext>
            </p:extLst>
          </p:nvPr>
        </p:nvGraphicFramePr>
        <p:xfrm>
          <a:off x="1809750" y="2291217"/>
          <a:ext cx="9944100" cy="321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37" name="Image" r:id="rId3" imgW="13257000" imgH="4291920" progId="Photoshop.Image.13">
                  <p:embed/>
                </p:oleObj>
              </mc:Choice>
              <mc:Fallback>
                <p:oleObj name="Image" r:id="rId3" imgW="13257000" imgH="4291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09750" y="2291217"/>
                        <a:ext cx="9944100" cy="3219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204887" y="2525485"/>
            <a:ext cx="2270173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Physical Layer:</a:t>
            </a:r>
          </a:p>
          <a:p>
            <a:r>
              <a:rPr lang="en-US" dirty="0" smtClean="0"/>
              <a:t>Bit-level Reception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54522" y="2291217"/>
            <a:ext cx="1938351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Data-link Layer:</a:t>
            </a:r>
          </a:p>
          <a:p>
            <a:r>
              <a:rPr lang="en-US" dirty="0" smtClean="0"/>
              <a:t>Ethernet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80750" y="2568216"/>
            <a:ext cx="184858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Network Layer:</a:t>
            </a:r>
          </a:p>
        </p:txBody>
      </p:sp>
    </p:spTree>
    <p:extLst>
      <p:ext uri="{BB962C8B-B14F-4D97-AF65-F5344CB8AC3E}">
        <p14:creationId xmlns:p14="http://schemas.microsoft.com/office/powerpoint/2010/main" val="194133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Switching Fabrics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ส่ง </a:t>
            </a:r>
            <a:r>
              <a:rPr lang="en-US" sz="3200" dirty="0" smtClean="0"/>
              <a:t>Packet </a:t>
            </a:r>
            <a:r>
              <a:rPr lang="th-TH" sz="3200" dirty="0" smtClean="0"/>
              <a:t>จาก </a:t>
            </a:r>
            <a:r>
              <a:rPr lang="en-US" sz="3200" dirty="0" smtClean="0"/>
              <a:t>Input Buffer </a:t>
            </a:r>
            <a:r>
              <a:rPr lang="th-TH" sz="3200" dirty="0" smtClean="0"/>
              <a:t>ไปยัง </a:t>
            </a:r>
            <a:r>
              <a:rPr lang="en-US" sz="3200" dirty="0" smtClean="0"/>
              <a:t>Output Buffer </a:t>
            </a:r>
            <a:r>
              <a:rPr lang="th-TH" sz="3200" dirty="0" smtClean="0"/>
              <a:t>ที่เหมาะสม </a:t>
            </a:r>
            <a:r>
              <a:rPr lang="en-US" sz="3200" dirty="0" smtClean="0"/>
              <a:t>(</a:t>
            </a:r>
            <a:r>
              <a:rPr lang="th-TH" sz="3200" dirty="0" smtClean="0"/>
              <a:t>ตามข้อมูลใน </a:t>
            </a:r>
            <a:r>
              <a:rPr lang="en-US" sz="3200" dirty="0" smtClean="0"/>
              <a:t>forwarding </a:t>
            </a:r>
            <a:r>
              <a:rPr lang="en-US" sz="3200" dirty="0"/>
              <a:t>t</a:t>
            </a:r>
            <a:r>
              <a:rPr lang="en-US" sz="3200" dirty="0" smtClean="0"/>
              <a:t>able)</a:t>
            </a:r>
            <a:endParaRPr lang="th-TH" sz="3200" dirty="0" smtClean="0"/>
          </a:p>
          <a:p>
            <a:r>
              <a:rPr lang="th-TH" sz="3200" dirty="0" smtClean="0"/>
              <a:t>มี </a:t>
            </a:r>
            <a:r>
              <a:rPr lang="en-US" sz="3200" dirty="0" smtClean="0"/>
              <a:t>Switching rate </a:t>
            </a:r>
            <a:r>
              <a:rPr lang="th-TH" sz="3200" dirty="0" smtClean="0"/>
              <a:t>ซึ่งต้องเร็วพอที่จะโอนถ่ายข้อมูล</a:t>
            </a:r>
          </a:p>
          <a:p>
            <a:pPr lvl="1"/>
            <a:r>
              <a:rPr lang="th-TH" sz="3000" dirty="0" smtClean="0"/>
              <a:t>ถ้ามีจำนวน </a:t>
            </a:r>
            <a:r>
              <a:rPr lang="en-US" sz="3000" dirty="0" smtClean="0"/>
              <a:t>input </a:t>
            </a:r>
            <a:r>
              <a:rPr lang="th-TH" sz="3000" dirty="0" smtClean="0"/>
              <a:t>พอร์ต </a:t>
            </a:r>
            <a:r>
              <a:rPr lang="en-US" sz="3000" dirty="0" smtClean="0"/>
              <a:t>N </a:t>
            </a:r>
            <a:r>
              <a:rPr lang="th-TH" sz="3000" dirty="0" smtClean="0"/>
              <a:t>พอร์ตก็ควรจะมี </a:t>
            </a:r>
            <a:r>
              <a:rPr lang="en-US" sz="3000" dirty="0" smtClean="0"/>
              <a:t>switching rate </a:t>
            </a:r>
            <a:r>
              <a:rPr lang="th-TH" sz="3000" dirty="0" smtClean="0"/>
              <a:t>เร็วเป็น </a:t>
            </a:r>
            <a:r>
              <a:rPr lang="en-US" sz="3000" dirty="0" smtClean="0"/>
              <a:t>N </a:t>
            </a:r>
            <a:r>
              <a:rPr lang="th-TH" sz="3000" dirty="0" smtClean="0"/>
              <a:t>เท่าของความเร็วของ </a:t>
            </a:r>
            <a:r>
              <a:rPr lang="en-US" sz="3000" dirty="0" smtClean="0"/>
              <a:t>input rate</a:t>
            </a:r>
          </a:p>
          <a:p>
            <a:r>
              <a:rPr lang="th-TH" sz="3200" dirty="0" smtClean="0"/>
              <a:t>มี </a:t>
            </a:r>
            <a:r>
              <a:rPr lang="en-US" sz="3200" dirty="0" smtClean="0"/>
              <a:t>Switching fabrics </a:t>
            </a:r>
            <a:r>
              <a:rPr lang="th-TH" sz="3200" dirty="0" smtClean="0"/>
              <a:t>อยู่ </a:t>
            </a:r>
            <a:r>
              <a:rPr lang="en-US" sz="3200" dirty="0" smtClean="0"/>
              <a:t>3 </a:t>
            </a:r>
            <a:r>
              <a:rPr lang="th-TH" sz="3200" dirty="0" smtClean="0"/>
              <a:t>ชนิดหลักๆ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5793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Switching Fabrics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9567748"/>
              </p:ext>
            </p:extLst>
          </p:nvPr>
        </p:nvGraphicFramePr>
        <p:xfrm>
          <a:off x="3376612" y="1578882"/>
          <a:ext cx="8128000" cy="5133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0" name="Image" r:id="rId3" imgW="16406280" imgH="10361880" progId="Photoshop.Image.13">
                  <p:embed/>
                </p:oleObj>
              </mc:Choice>
              <mc:Fallback>
                <p:oleObj name="Image" r:id="rId3" imgW="16406280" imgH="10361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76612" y="1578882"/>
                        <a:ext cx="8128000" cy="5133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3413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Memory Switching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CPU </a:t>
            </a:r>
            <a:r>
              <a:rPr lang="th-TH" sz="3200" dirty="0" smtClean="0"/>
              <a:t>ควบคุมการทำงานของ </a:t>
            </a:r>
            <a:r>
              <a:rPr lang="en-US" sz="3200" dirty="0" smtClean="0"/>
              <a:t>Switching fabric</a:t>
            </a:r>
          </a:p>
          <a:p>
            <a:r>
              <a:rPr lang="th-TH" sz="3200" dirty="0" smtClean="0"/>
              <a:t>บันทึก </a:t>
            </a:r>
            <a:r>
              <a:rPr lang="en-US" sz="3200" dirty="0" smtClean="0"/>
              <a:t>packet </a:t>
            </a:r>
            <a:r>
              <a:rPr lang="th-TH" sz="3200" dirty="0" smtClean="0"/>
              <a:t>ลงไปในหน่วยความจำ</a:t>
            </a:r>
          </a:p>
          <a:p>
            <a:r>
              <a:rPr lang="th-TH" sz="3200" dirty="0" smtClean="0"/>
              <a:t>เลือก </a:t>
            </a:r>
            <a:r>
              <a:rPr lang="en-US" sz="3200" dirty="0" smtClean="0"/>
              <a:t>output buffer </a:t>
            </a:r>
            <a:r>
              <a:rPr lang="th-TH" sz="3200" dirty="0" smtClean="0"/>
              <a:t>แล้วจึงอ่าน </a:t>
            </a:r>
            <a:r>
              <a:rPr lang="en-US" sz="3200" dirty="0" smtClean="0"/>
              <a:t>packet </a:t>
            </a:r>
            <a:r>
              <a:rPr lang="th-TH" sz="3200" dirty="0" smtClean="0"/>
              <a:t>จากหน่วยความจำ</a:t>
            </a:r>
          </a:p>
          <a:p>
            <a:r>
              <a:rPr lang="th-TH" sz="3200" dirty="0" smtClean="0"/>
              <a:t>ความเร็วในการ </a:t>
            </a:r>
            <a:r>
              <a:rPr lang="en-US" sz="3200" dirty="0" smtClean="0"/>
              <a:t>forward </a:t>
            </a:r>
            <a:r>
              <a:rPr lang="th-TH" sz="3200" dirty="0" smtClean="0"/>
              <a:t>ที่ได้จะไม่เกิน </a:t>
            </a:r>
            <a:r>
              <a:rPr lang="en-US" sz="3200" dirty="0" smtClean="0"/>
              <a:t>Bandwidth (B) </a:t>
            </a:r>
            <a:r>
              <a:rPr lang="th-TH" sz="3200" dirty="0" smtClean="0"/>
              <a:t>ของ </a:t>
            </a:r>
            <a:r>
              <a:rPr lang="en-US" sz="3200" dirty="0" smtClean="0"/>
              <a:t>bus </a:t>
            </a:r>
            <a:r>
              <a:rPr lang="th-TH" sz="3200" dirty="0" smtClean="0"/>
              <a:t>ระหว่างทางหาร</a:t>
            </a:r>
            <a:r>
              <a:rPr lang="en-US" sz="3200" dirty="0" smtClean="0"/>
              <a:t> 2</a:t>
            </a:r>
            <a:r>
              <a:rPr lang="th-TH" sz="3200" dirty="0" smtClean="0"/>
              <a:t> </a:t>
            </a:r>
            <a:r>
              <a:rPr lang="en-US" sz="3200" dirty="0" smtClean="0"/>
              <a:t>(B/2)</a:t>
            </a:r>
            <a:endParaRPr lang="th-TH" sz="3200" dirty="0" smtClean="0"/>
          </a:p>
          <a:p>
            <a:r>
              <a:rPr lang="th-TH" sz="3200" dirty="0" smtClean="0"/>
              <a:t>ทำไมความเร็วจึงต้องหาร </a:t>
            </a:r>
            <a:r>
              <a:rPr lang="en-US" sz="3200" dirty="0" smtClean="0"/>
              <a:t>2?</a:t>
            </a:r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4267259"/>
              </p:ext>
            </p:extLst>
          </p:nvPr>
        </p:nvGraphicFramePr>
        <p:xfrm>
          <a:off x="6709456" y="4509196"/>
          <a:ext cx="4795156" cy="2234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1" name="Image" r:id="rId3" imgW="8939520" imgH="4164840" progId="Photoshop.Image.13">
                  <p:embed/>
                </p:oleObj>
              </mc:Choice>
              <mc:Fallback>
                <p:oleObj name="Image" r:id="rId3" imgW="8939520" imgH="4164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09456" y="4509196"/>
                        <a:ext cx="4795156" cy="2234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3586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Bus Switching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รับ </a:t>
            </a:r>
            <a:r>
              <a:rPr lang="en-US" sz="3200" dirty="0" smtClean="0"/>
              <a:t>packet </a:t>
            </a:r>
            <a:r>
              <a:rPr lang="th-TH" sz="3200" dirty="0" smtClean="0"/>
              <a:t>จาก </a:t>
            </a:r>
            <a:r>
              <a:rPr lang="en-US" sz="3200" dirty="0" smtClean="0"/>
              <a:t>input buffer </a:t>
            </a:r>
            <a:r>
              <a:rPr lang="th-TH" sz="3200" dirty="0" smtClean="0"/>
              <a:t>แล้วส่งข้อมูลผ่าน </a:t>
            </a:r>
            <a:r>
              <a:rPr lang="en-US" sz="3200" dirty="0" smtClean="0"/>
              <a:t>bus </a:t>
            </a:r>
            <a:r>
              <a:rPr lang="th-TH" sz="3200" dirty="0" smtClean="0"/>
              <a:t>ไปยัง</a:t>
            </a:r>
            <a:r>
              <a:rPr lang="en-US" sz="3200" dirty="0" smtClean="0"/>
              <a:t> output buffer </a:t>
            </a:r>
            <a:r>
              <a:rPr lang="th-TH" sz="3200" dirty="0" smtClean="0"/>
              <a:t>เลย</a:t>
            </a:r>
            <a:endParaRPr lang="en-US" sz="3200" dirty="0"/>
          </a:p>
          <a:p>
            <a:r>
              <a:rPr lang="en-US" sz="3200" dirty="0" smtClean="0"/>
              <a:t>Switching rate </a:t>
            </a:r>
            <a:r>
              <a:rPr lang="th-TH" sz="3200" dirty="0" smtClean="0"/>
              <a:t>เร็วได้ไม่เกิน </a:t>
            </a:r>
            <a:r>
              <a:rPr lang="en-US" sz="3200" dirty="0" smtClean="0"/>
              <a:t>bandwidth </a:t>
            </a:r>
            <a:r>
              <a:rPr lang="th-TH" sz="3200" dirty="0" smtClean="0"/>
              <a:t>ของ </a:t>
            </a:r>
            <a:r>
              <a:rPr lang="en-US" sz="3200" dirty="0" smtClean="0"/>
              <a:t>bus (B)</a:t>
            </a:r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742385"/>
              </p:ext>
            </p:extLst>
          </p:nvPr>
        </p:nvGraphicFramePr>
        <p:xfrm>
          <a:off x="4212771" y="3783468"/>
          <a:ext cx="5676332" cy="3074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3" name="Image" r:id="rId3" imgW="7644240" imgH="4139640" progId="Photoshop.Image.13">
                  <p:embed/>
                </p:oleObj>
              </mc:Choice>
              <mc:Fallback>
                <p:oleObj name="Image" r:id="rId3" imgW="7644240" imgH="4139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12771" y="3783468"/>
                        <a:ext cx="5676332" cy="3074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898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Interconnection Switching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905000"/>
            <a:ext cx="8915400" cy="3777622"/>
          </a:xfrm>
        </p:spPr>
        <p:txBody>
          <a:bodyPr>
            <a:normAutofit/>
          </a:bodyPr>
          <a:lstStyle/>
          <a:p>
            <a:r>
              <a:rPr lang="th-TH" sz="3200" dirty="0" smtClean="0"/>
              <a:t>แก้ปัญหาขอขวดของ </a:t>
            </a:r>
            <a:r>
              <a:rPr lang="en-US" sz="3200" dirty="0" smtClean="0"/>
              <a:t>Bus </a:t>
            </a:r>
            <a:r>
              <a:rPr lang="th-TH" sz="3200" dirty="0" smtClean="0"/>
              <a:t>ธรรมดา</a:t>
            </a:r>
          </a:p>
          <a:p>
            <a:r>
              <a:rPr lang="th-TH" sz="3200" dirty="0" smtClean="0"/>
              <a:t>นำสถาปัตยกรรม </a:t>
            </a:r>
            <a:r>
              <a:rPr lang="en-US" sz="3200" dirty="0" smtClean="0"/>
              <a:t>crossbar </a:t>
            </a:r>
            <a:r>
              <a:rPr lang="th-TH" sz="3200" dirty="0" smtClean="0"/>
              <a:t>จาก</a:t>
            </a:r>
            <a:endParaRPr lang="en-US" sz="3200" dirty="0" smtClean="0"/>
          </a:p>
          <a:p>
            <a:pPr marL="0" indent="0">
              <a:buNone/>
            </a:pPr>
            <a:r>
              <a:rPr lang="en-US" sz="3200" dirty="0" smtClean="0"/>
              <a:t>multiprocessor </a:t>
            </a:r>
            <a:r>
              <a:rPr lang="th-TH" sz="3200" dirty="0" smtClean="0"/>
              <a:t>มาใช้</a:t>
            </a:r>
          </a:p>
          <a:p>
            <a:r>
              <a:rPr lang="th-TH" sz="3200" dirty="0" smtClean="0"/>
              <a:t>หาก </a:t>
            </a:r>
            <a:r>
              <a:rPr lang="en-US" sz="3200" dirty="0" smtClean="0"/>
              <a:t>input buffer </a:t>
            </a:r>
            <a:r>
              <a:rPr lang="th-TH" sz="3200" dirty="0" smtClean="0"/>
              <a:t>และ</a:t>
            </a:r>
            <a:endParaRPr lang="en-US" sz="3200" dirty="0" smtClean="0"/>
          </a:p>
          <a:p>
            <a:pPr marL="0" indent="0">
              <a:buNone/>
            </a:pPr>
            <a:r>
              <a:rPr lang="en-US" sz="3200" dirty="0" smtClean="0"/>
              <a:t>output buffer </a:t>
            </a:r>
            <a:r>
              <a:rPr lang="th-TH" sz="3200" dirty="0" smtClean="0"/>
              <a:t>เป็นคนละคู่กัน</a:t>
            </a:r>
            <a:endParaRPr lang="en-US" sz="3200" dirty="0" smtClean="0"/>
          </a:p>
          <a:p>
            <a:pPr marL="0" indent="0">
              <a:buNone/>
            </a:pPr>
            <a:r>
              <a:rPr lang="th-TH" sz="3200" dirty="0" smtClean="0"/>
              <a:t>สามารถทำการ </a:t>
            </a:r>
            <a:r>
              <a:rPr lang="en-US" sz="3200" dirty="0" smtClean="0"/>
              <a:t>switching </a:t>
            </a:r>
            <a:r>
              <a:rPr lang="th-TH" sz="3200" dirty="0" smtClean="0"/>
              <a:t>ได้พร้อมกัน</a:t>
            </a:r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2391521"/>
              </p:ext>
            </p:extLst>
          </p:nvPr>
        </p:nvGraphicFramePr>
        <p:xfrm>
          <a:off x="7683500" y="1614487"/>
          <a:ext cx="4508500" cy="5243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1" name="Image" r:id="rId3" imgW="4507920" imgH="5244120" progId="Photoshop.Image.13">
                  <p:embed/>
                </p:oleObj>
              </mc:Choice>
              <mc:Fallback>
                <p:oleObj name="Image" r:id="rId3" imgW="4507920" imgH="5244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83500" y="1614487"/>
                        <a:ext cx="4508500" cy="5243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5195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Outline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Introduction</a:t>
            </a:r>
          </a:p>
          <a:p>
            <a:r>
              <a:rPr lang="en-US" sz="3200" dirty="0" smtClean="0"/>
              <a:t>Virtual Circuit and Datagram Networks</a:t>
            </a:r>
          </a:p>
          <a:p>
            <a:r>
              <a:rPr lang="en-US" sz="3200" dirty="0" smtClean="0"/>
              <a:t>Router</a:t>
            </a:r>
          </a:p>
          <a:p>
            <a:r>
              <a:rPr lang="en-US" sz="3200" dirty="0" smtClean="0"/>
              <a:t>IP: Internet Protocol (</a:t>
            </a:r>
            <a:r>
              <a:rPr lang="en-US" sz="3000" dirty="0" smtClean="0"/>
              <a:t>Datagram, IPv4, ICMP, IPv6)</a:t>
            </a:r>
          </a:p>
          <a:p>
            <a:r>
              <a:rPr lang="en-US" sz="3000" dirty="0" smtClean="0"/>
              <a:t>Routing Algorithms</a:t>
            </a:r>
          </a:p>
          <a:p>
            <a:r>
              <a:rPr lang="en-US" sz="3000" dirty="0" smtClean="0"/>
              <a:t>Routing in the Internet</a:t>
            </a:r>
          </a:p>
          <a:p>
            <a:r>
              <a:rPr lang="en-US" sz="3000" dirty="0" smtClean="0"/>
              <a:t>Broadcast and Multicast Routing</a:t>
            </a:r>
          </a:p>
          <a:p>
            <a:pPr lvl="1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107549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Output Port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7062840"/>
              </p:ext>
            </p:extLst>
          </p:nvPr>
        </p:nvGraphicFramePr>
        <p:xfrm>
          <a:off x="952500" y="2982965"/>
          <a:ext cx="11239500" cy="369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4" name="Image" r:id="rId3" imgW="14983920" imgH="4926960" progId="Photoshop.Image.13">
                  <p:embed/>
                </p:oleObj>
              </mc:Choice>
              <mc:Fallback>
                <p:oleObj name="Image" r:id="rId3" imgW="14983920" imgH="4926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52500" y="2982965"/>
                        <a:ext cx="11239500" cy="3695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8945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Output Port Queuing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2441" y="2051957"/>
            <a:ext cx="8915400" cy="3777622"/>
          </a:xfrm>
        </p:spPr>
        <p:txBody>
          <a:bodyPr>
            <a:normAutofit/>
          </a:bodyPr>
          <a:lstStyle/>
          <a:p>
            <a:r>
              <a:rPr lang="th-TH" sz="3200" dirty="0" smtClean="0"/>
              <a:t>หาก </a:t>
            </a:r>
            <a:r>
              <a:rPr lang="en-US" sz="3200" dirty="0" smtClean="0"/>
              <a:t>Switching fabric </a:t>
            </a:r>
            <a:r>
              <a:rPr lang="th-TH" sz="3200" dirty="0" smtClean="0"/>
              <a:t>ส่ง</a:t>
            </a:r>
          </a:p>
          <a:p>
            <a:pPr marL="0" indent="0">
              <a:buNone/>
            </a:pPr>
            <a:r>
              <a:rPr lang="en-US" sz="3200" dirty="0" smtClean="0"/>
              <a:t>Packet </a:t>
            </a:r>
            <a:r>
              <a:rPr lang="th-TH" sz="3200" dirty="0" smtClean="0"/>
              <a:t>ไปให้ที่ </a:t>
            </a:r>
            <a:r>
              <a:rPr lang="en-US" sz="3200" dirty="0" smtClean="0"/>
              <a:t>Output Port </a:t>
            </a:r>
            <a:r>
              <a:rPr lang="th-TH" sz="3200" dirty="0" smtClean="0"/>
              <a:t>เดียว</a:t>
            </a:r>
          </a:p>
          <a:p>
            <a:pPr marL="0" indent="0">
              <a:buNone/>
            </a:pPr>
            <a:r>
              <a:rPr lang="th-TH" sz="3200" dirty="0" smtClean="0"/>
              <a:t>กันเร็วเกินไป อาจจะเกิด </a:t>
            </a:r>
            <a:r>
              <a:rPr lang="en-US" sz="3200" dirty="0" smtClean="0"/>
              <a:t>Packet Lost </a:t>
            </a:r>
            <a:r>
              <a:rPr lang="th-TH" sz="3200" dirty="0" smtClean="0"/>
              <a:t>ได้</a:t>
            </a:r>
          </a:p>
          <a:p>
            <a:pPr marL="0" indent="0">
              <a:buNone/>
            </a:pPr>
            <a:r>
              <a:rPr lang="th-TH" sz="3200" dirty="0" smtClean="0"/>
              <a:t>เพราะว่า </a:t>
            </a:r>
            <a:r>
              <a:rPr lang="en-US" sz="3200" dirty="0" smtClean="0"/>
              <a:t>Switching rate </a:t>
            </a:r>
            <a:r>
              <a:rPr lang="th-TH" sz="3200" dirty="0" smtClean="0"/>
              <a:t>จะต้องเร็วกว่า</a:t>
            </a:r>
          </a:p>
          <a:p>
            <a:pPr marL="0" indent="0">
              <a:buNone/>
            </a:pPr>
            <a:r>
              <a:rPr lang="en-US" sz="3200" dirty="0" smtClean="0"/>
              <a:t>Transmission rate </a:t>
            </a:r>
            <a:r>
              <a:rPr lang="th-TH" sz="3200" dirty="0" smtClean="0"/>
              <a:t>อยู่แล้ว</a:t>
            </a:r>
          </a:p>
          <a:p>
            <a:pPr marL="0" indent="0">
              <a:buNone/>
            </a:pPr>
            <a:endParaRPr lang="th-TH" sz="3200" dirty="0"/>
          </a:p>
          <a:p>
            <a:pPr marL="0" indent="0">
              <a:buNone/>
            </a:pPr>
            <a:endParaRPr lang="th-TH" sz="3200" dirty="0" smtClean="0"/>
          </a:p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7068635"/>
              </p:ext>
            </p:extLst>
          </p:nvPr>
        </p:nvGraphicFramePr>
        <p:xfrm>
          <a:off x="6112372" y="1905000"/>
          <a:ext cx="5883230" cy="495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9" name="Image" r:id="rId3" imgW="11403000" imgH="9599760" progId="Photoshop.Image.13">
                  <p:embed/>
                </p:oleObj>
              </mc:Choice>
              <mc:Fallback>
                <p:oleObj name="Image" r:id="rId3" imgW="11403000" imgH="9599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12372" y="1905000"/>
                        <a:ext cx="5883230" cy="495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927770" y="4102171"/>
            <a:ext cx="1148071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th-TH" sz="2400" dirty="0" smtClean="0"/>
              <a:t>คอขวดตรงนี้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0140043" y="4572000"/>
            <a:ext cx="192868" cy="114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356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Input Port Queuing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หาก </a:t>
            </a:r>
            <a:r>
              <a:rPr lang="en-US" sz="3200" dirty="0" smtClean="0"/>
              <a:t>switching fabric </a:t>
            </a:r>
            <a:r>
              <a:rPr lang="th-TH" sz="3200" dirty="0" smtClean="0"/>
              <a:t>ทำงานช้ากว่าปริมาณข้อมูลที่เข้ามาใน </a:t>
            </a:r>
            <a:r>
              <a:rPr lang="en-US" sz="3200" dirty="0" smtClean="0"/>
              <a:t>input ports (</a:t>
            </a:r>
            <a:r>
              <a:rPr lang="th-TH" sz="3200" dirty="0" smtClean="0"/>
              <a:t>หลายๆ พอร์ตพร้อมกัน</a:t>
            </a:r>
            <a:r>
              <a:rPr lang="en-US" sz="3200" dirty="0" smtClean="0"/>
              <a:t>) </a:t>
            </a:r>
            <a:r>
              <a:rPr lang="th-TH" sz="3200" dirty="0" smtClean="0"/>
              <a:t>ก็จะเกิดคิวที่ </a:t>
            </a:r>
            <a:r>
              <a:rPr lang="en-US" sz="3200" dirty="0" smtClean="0"/>
              <a:t>input ports</a:t>
            </a:r>
          </a:p>
          <a:p>
            <a:r>
              <a:rPr lang="th-TH" sz="3200" dirty="0" smtClean="0"/>
              <a:t>ซึ่งถ้า </a:t>
            </a:r>
            <a:r>
              <a:rPr lang="en-US" sz="3200" dirty="0" smtClean="0"/>
              <a:t>input buffer </a:t>
            </a:r>
            <a:r>
              <a:rPr lang="th-TH" sz="3200" dirty="0" smtClean="0"/>
              <a:t>เกิดเต็มขึ้นมาก็มีโอกาสเกิด </a:t>
            </a:r>
            <a:r>
              <a:rPr lang="en-US" sz="3200" dirty="0" smtClean="0"/>
              <a:t>buffer overflow </a:t>
            </a:r>
            <a:r>
              <a:rPr lang="th-TH" sz="3200" dirty="0" smtClean="0"/>
              <a:t>หรือ </a:t>
            </a:r>
            <a:r>
              <a:rPr lang="en-US" sz="3200" dirty="0" smtClean="0"/>
              <a:t>packet lost </a:t>
            </a:r>
            <a:r>
              <a:rPr lang="th-TH" sz="3200" dirty="0" smtClean="0"/>
              <a:t>ได้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1739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Head of Line (HOL) Blocking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4942161"/>
              </p:ext>
            </p:extLst>
          </p:nvPr>
        </p:nvGraphicFramePr>
        <p:xfrm>
          <a:off x="4425043" y="1878088"/>
          <a:ext cx="5248387" cy="497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91" name="Image" r:id="rId3" imgW="10920600" imgH="10361880" progId="Photoshop.Image.13">
                  <p:embed/>
                </p:oleObj>
              </mc:Choice>
              <mc:Fallback>
                <p:oleObj name="Image" r:id="rId3" imgW="10920600" imgH="10361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25043" y="1878088"/>
                        <a:ext cx="5248387" cy="4979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535384" y="3522448"/>
            <a:ext cx="3063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Packet </a:t>
            </a:r>
            <a:r>
              <a:rPr lang="th-TH" sz="2000" dirty="0" smtClean="0"/>
              <a:t>สีฟ้าอ่อนต้องการส่งไปตรงกลาง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290868" y="5711167"/>
            <a:ext cx="39501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000" dirty="0" smtClean="0"/>
              <a:t>แต่ว่าส่งยังไม่ได้เพราะว่าต้องรอ </a:t>
            </a:r>
            <a:r>
              <a:rPr lang="en-US" sz="2000" dirty="0" smtClean="0"/>
              <a:t>Packet </a:t>
            </a:r>
            <a:r>
              <a:rPr lang="th-TH" sz="2000" dirty="0" smtClean="0"/>
              <a:t>ก่อนหน้าก่อน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9391533" y="5645851"/>
            <a:ext cx="2286203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th-TH" sz="2000" b="1" dirty="0" smtClean="0"/>
              <a:t>จึงเกิด </a:t>
            </a:r>
            <a:r>
              <a:rPr lang="en-US" sz="2000" b="1" dirty="0" smtClean="0"/>
              <a:t>HOL Blocking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36772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Outline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</a:t>
            </a:r>
          </a:p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Virtual Circuit and Datagram Networks</a:t>
            </a:r>
          </a:p>
          <a:p>
            <a:r>
              <a:rPr lang="en-US" sz="3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Router</a:t>
            </a:r>
          </a:p>
          <a:p>
            <a:r>
              <a:rPr lang="en-US" sz="3200" dirty="0" smtClean="0">
                <a:solidFill>
                  <a:srgbClr val="FF0000"/>
                </a:solidFill>
              </a:rPr>
              <a:t>IP: Internet Protocol (</a:t>
            </a:r>
            <a:r>
              <a:rPr lang="en-US" sz="3000" dirty="0" smtClean="0">
                <a:solidFill>
                  <a:srgbClr val="FF0000"/>
                </a:solidFill>
              </a:rPr>
              <a:t>Datagram, IPv4, ICMP, IPv6)</a:t>
            </a:r>
          </a:p>
          <a:p>
            <a:r>
              <a:rPr lang="en-US" sz="3000" dirty="0" smtClean="0"/>
              <a:t>Routing Algorithms</a:t>
            </a:r>
          </a:p>
          <a:p>
            <a:r>
              <a:rPr lang="en-US" sz="3000" dirty="0" smtClean="0"/>
              <a:t>Routing in the Internet</a:t>
            </a:r>
          </a:p>
          <a:p>
            <a:r>
              <a:rPr lang="en-US" sz="3000" dirty="0" smtClean="0"/>
              <a:t>Broadcast and Multicast Routing</a:t>
            </a:r>
          </a:p>
          <a:p>
            <a:pPr lvl="1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10390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Internet Protocol (IP)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3075045"/>
              </p:ext>
            </p:extLst>
          </p:nvPr>
        </p:nvGraphicFramePr>
        <p:xfrm>
          <a:off x="2589212" y="1629100"/>
          <a:ext cx="7334250" cy="520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15" name="Image" r:id="rId3" imgW="11530080" imgH="8177760" progId="Photoshop.Image.13">
                  <p:embed/>
                </p:oleObj>
              </mc:Choice>
              <mc:Fallback>
                <p:oleObj name="Image" r:id="rId3" imgW="11530080" imgH="8177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212" y="1629100"/>
                        <a:ext cx="7334250" cy="520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074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IPv4 Datagram Format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1450646"/>
              </p:ext>
            </p:extLst>
          </p:nvPr>
        </p:nvGraphicFramePr>
        <p:xfrm>
          <a:off x="3726883" y="1832249"/>
          <a:ext cx="6640058" cy="4991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9" name="Image" r:id="rId3" imgW="10844280" imgH="8152200" progId="Photoshop.Image.13">
                  <p:embed/>
                </p:oleObj>
              </mc:Choice>
              <mc:Fallback>
                <p:oleObj name="Image" r:id="rId3" imgW="10844280" imgH="8152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26883" y="1832249"/>
                        <a:ext cx="6640058" cy="4991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801485" y="2170815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เวอร์ชั่น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108620" y="1866294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ความยาวของ </a:t>
            </a:r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934761" y="1866294"/>
            <a:ext cx="995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ชนิดของข้อมูล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927971" y="1866294"/>
            <a:ext cx="2132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ความยาวของ </a:t>
            </a:r>
            <a:r>
              <a:rPr lang="en-US" dirty="0" smtClean="0"/>
              <a:t>datagram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131990" y="2540147"/>
            <a:ext cx="283766" cy="137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021691" y="2137652"/>
            <a:ext cx="481038" cy="304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2"/>
          </p:cNvCxnSpPr>
          <p:nvPr/>
        </p:nvCxnSpPr>
        <p:spPr>
          <a:xfrm>
            <a:off x="6432654" y="2235626"/>
            <a:ext cx="115103" cy="206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8" idx="2"/>
          </p:cNvCxnSpPr>
          <p:nvPr/>
        </p:nvCxnSpPr>
        <p:spPr>
          <a:xfrm flipH="1">
            <a:off x="8850086" y="2235626"/>
            <a:ext cx="144043" cy="304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72709" y="3024211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ใช้สำหรับเรียงลำดับ</a:t>
            </a:r>
            <a:endParaRPr lang="en-US" dirty="0"/>
          </a:p>
        </p:txBody>
      </p:sp>
      <p:sp>
        <p:nvSpPr>
          <p:cNvPr id="19" name="Right Brace 18"/>
          <p:cNvSpPr/>
          <p:nvPr/>
        </p:nvSpPr>
        <p:spPr>
          <a:xfrm>
            <a:off x="10283596" y="3024211"/>
            <a:ext cx="230302" cy="36933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992057" y="3558132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จำนวน </a:t>
            </a:r>
            <a:r>
              <a:rPr lang="en-US" dirty="0" smtClean="0"/>
              <a:t>hops </a:t>
            </a:r>
            <a:r>
              <a:rPr lang="th-TH" dirty="0" smtClean="0"/>
              <a:t>ที่เหลือก่อนจะทิ้ง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20" idx="3"/>
          </p:cNvCxnSpPr>
          <p:nvPr/>
        </p:nvCxnSpPr>
        <p:spPr>
          <a:xfrm>
            <a:off x="4161241" y="3742798"/>
            <a:ext cx="343026" cy="5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438400" y="3208877"/>
            <a:ext cx="18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โปรโตคอลชั้นบนที่จะส่งไปให้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4248511" y="3393543"/>
            <a:ext cx="1791045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169603" y="5643916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Segment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927971" y="5113748"/>
            <a:ext cx="263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i.e. Time stamp, Route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469140" y="5430372"/>
            <a:ext cx="2246128" cy="12003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Overheads</a:t>
            </a:r>
          </a:p>
          <a:p>
            <a:r>
              <a:rPr lang="en-US" dirty="0" smtClean="0"/>
              <a:t>TCP = 20 bytes</a:t>
            </a:r>
          </a:p>
          <a:p>
            <a:r>
              <a:rPr lang="en-US" dirty="0" smtClean="0"/>
              <a:t>IP = 20 bytes</a:t>
            </a:r>
          </a:p>
          <a:p>
            <a:r>
              <a:rPr lang="en-US" dirty="0" smtClean="0"/>
              <a:t>Total = 40 bytes ++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55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IP Fragmentation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24977" y="2285605"/>
            <a:ext cx="5475111" cy="3777622"/>
          </a:xfrm>
        </p:spPr>
        <p:txBody>
          <a:bodyPr>
            <a:normAutofit lnSpcReduction="10000"/>
          </a:bodyPr>
          <a:lstStyle/>
          <a:p>
            <a:r>
              <a:rPr lang="th-TH" sz="3200" dirty="0" smtClean="0"/>
              <a:t>ในการส่งข้อมูล ในแต่ละเครือข่ายอาจจะมีขนาดของ </a:t>
            </a:r>
            <a:r>
              <a:rPr lang="en-US" sz="3200" dirty="0" smtClean="0"/>
              <a:t>MTU </a:t>
            </a:r>
            <a:r>
              <a:rPr lang="th-TH" sz="3200" dirty="0"/>
              <a:t>ไม่</a:t>
            </a:r>
            <a:r>
              <a:rPr lang="th-TH" sz="3200" dirty="0" smtClean="0"/>
              <a:t>เท่ากัน </a:t>
            </a:r>
            <a:r>
              <a:rPr lang="en-US" sz="3200" dirty="0" smtClean="0"/>
              <a:t>(</a:t>
            </a:r>
            <a:r>
              <a:rPr lang="th-TH" sz="3200" dirty="0" smtClean="0"/>
              <a:t>ขนาดของข้อมูลที่จะส่งได้ในแต่ละ </a:t>
            </a:r>
            <a:r>
              <a:rPr lang="en-US" sz="3200" dirty="0" smtClean="0"/>
              <a:t>packet)</a:t>
            </a:r>
          </a:p>
          <a:p>
            <a:r>
              <a:rPr lang="th-TH" sz="3200" dirty="0" smtClean="0"/>
              <a:t>และถ้า </a:t>
            </a:r>
            <a:r>
              <a:rPr lang="en-US" sz="3200" dirty="0" smtClean="0"/>
              <a:t>TCP Segment </a:t>
            </a:r>
            <a:r>
              <a:rPr lang="th-TH" sz="3200" dirty="0" smtClean="0"/>
              <a:t>ใหญ่กว่าขนาดของ </a:t>
            </a:r>
            <a:r>
              <a:rPr lang="en-US" sz="3200" dirty="0" smtClean="0"/>
              <a:t>MTU </a:t>
            </a:r>
            <a:r>
              <a:rPr lang="th-TH" sz="3200" dirty="0" smtClean="0"/>
              <a:t>ชั้น </a:t>
            </a:r>
            <a:r>
              <a:rPr lang="en-US" sz="3200" dirty="0" smtClean="0"/>
              <a:t>Network </a:t>
            </a:r>
            <a:r>
              <a:rPr lang="th-TH" sz="3200" dirty="0" smtClean="0"/>
              <a:t>นี้จะต้องแบ่งข้อมูล หรือ </a:t>
            </a:r>
            <a:r>
              <a:rPr lang="en-US" sz="3200" dirty="0" smtClean="0"/>
              <a:t>datagram </a:t>
            </a:r>
            <a:r>
              <a:rPr lang="th-TH" sz="3200" dirty="0" smtClean="0"/>
              <a:t>ออกเป็นส่วนๆ โดยใช้ </a:t>
            </a:r>
            <a:r>
              <a:rPr lang="en-US" sz="3200" dirty="0" smtClean="0"/>
              <a:t>IP Header </a:t>
            </a:r>
            <a:r>
              <a:rPr lang="th-TH" sz="3200" dirty="0" smtClean="0"/>
              <a:t>เพื่อกำหนดการเรียงลำดับ เมื่อไปถึงปลายทาง</a:t>
            </a:r>
          </a:p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1703368"/>
              </p:ext>
            </p:extLst>
          </p:nvPr>
        </p:nvGraphicFramePr>
        <p:xfrm>
          <a:off x="706085" y="1905000"/>
          <a:ext cx="5649736" cy="4538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9" name="Image" r:id="rId3" imgW="11301480" imgH="9079200" progId="Photoshop.Image.13">
                  <p:embed/>
                </p:oleObj>
              </mc:Choice>
              <mc:Fallback>
                <p:oleObj name="Image" r:id="rId3" imgW="11301480" imgH="9079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6085" y="1905000"/>
                        <a:ext cx="5649736" cy="45388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8964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IP Fragmentation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5074169"/>
              </p:ext>
            </p:extLst>
          </p:nvPr>
        </p:nvGraphicFramePr>
        <p:xfrm>
          <a:off x="762000" y="1905000"/>
          <a:ext cx="11277600" cy="453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3" name="Image" r:id="rId3" imgW="15034680" imgH="6044400" progId="Photoshop.Image.13">
                  <p:embed/>
                </p:oleObj>
              </mc:Choice>
              <mc:Fallback>
                <p:oleObj name="Image" r:id="rId3" imgW="15034680" imgH="6044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0" y="1905000"/>
                        <a:ext cx="11277600" cy="4533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2744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Internet Protocol v4</a:t>
            </a:r>
            <a:br>
              <a:rPr lang="en-US" sz="5400" dirty="0" smtClean="0"/>
            </a:br>
            <a:r>
              <a:rPr lang="en-US" sz="5400" dirty="0" smtClean="0"/>
              <a:t>Addressing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IP Address: </a:t>
            </a:r>
            <a:r>
              <a:rPr lang="th-TH" sz="3200" dirty="0" smtClean="0"/>
              <a:t>ยาว </a:t>
            </a:r>
            <a:r>
              <a:rPr lang="en-US" sz="3200" dirty="0" smtClean="0"/>
              <a:t>32</a:t>
            </a:r>
            <a:r>
              <a:rPr lang="th-TH" sz="3200" dirty="0" smtClean="0"/>
              <a:t> บิต ใช้ระบุถึงโฮสหรือเร้าเตอร์</a:t>
            </a:r>
          </a:p>
          <a:p>
            <a:r>
              <a:rPr lang="en-US" sz="3200" dirty="0" smtClean="0"/>
              <a:t>Interface: </a:t>
            </a:r>
            <a:r>
              <a:rPr lang="th-TH" sz="3200" dirty="0" smtClean="0"/>
              <a:t>การเชื่อมต่อ (พอร์ต) ระหว่างโฮสหรือเร้าเตอร์ กับลิ้งค์</a:t>
            </a:r>
          </a:p>
          <a:p>
            <a:pPr lvl="1"/>
            <a:r>
              <a:rPr lang="th-TH" sz="3000" dirty="0" smtClean="0"/>
              <a:t>โฮสหรือเร้าเตอร์หนึ่งตัวอาจมีได้หลาย</a:t>
            </a:r>
            <a:r>
              <a:rPr lang="en-US" sz="3000" dirty="0" smtClean="0"/>
              <a:t> interface</a:t>
            </a:r>
            <a:endParaRPr lang="th-TH" sz="3000" dirty="0" smtClean="0"/>
          </a:p>
          <a:p>
            <a:r>
              <a:rPr lang="en-US" sz="3200" dirty="0" smtClean="0"/>
              <a:t>IP Address </a:t>
            </a:r>
            <a:r>
              <a:rPr lang="th-TH" sz="3200" dirty="0" smtClean="0"/>
              <a:t>ใช้กำหนดที่อยู่ของแต่ละ </a:t>
            </a:r>
            <a:r>
              <a:rPr lang="en-US" sz="3200" dirty="0" smtClean="0"/>
              <a:t>interface </a:t>
            </a:r>
            <a:r>
              <a:rPr lang="th-TH" sz="3200" dirty="0" smtClean="0"/>
              <a:t>นั้นๆ</a:t>
            </a:r>
          </a:p>
        </p:txBody>
      </p:sp>
    </p:spTree>
    <p:extLst>
      <p:ext uri="{BB962C8B-B14F-4D97-AF65-F5344CB8AC3E}">
        <p14:creationId xmlns:p14="http://schemas.microsoft.com/office/powerpoint/2010/main" val="1176686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Previously on Transport Layer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มองระดับโฮสต์กับโฮสต์ </a:t>
            </a:r>
            <a:r>
              <a:rPr lang="en-US" sz="3200" dirty="0" smtClean="0"/>
              <a:t>(Host-to-host) </a:t>
            </a:r>
            <a:r>
              <a:rPr lang="th-TH" sz="3200" dirty="0" smtClean="0"/>
              <a:t>ไม่ต้องสนใจว่าระหว่างทางข้อมูลจะส่งไปหากันยังไง</a:t>
            </a:r>
          </a:p>
          <a:p>
            <a:r>
              <a:rPr lang="th-TH" sz="3200" dirty="0" smtClean="0"/>
              <a:t>สนใจข้อมูลในระดับ </a:t>
            </a:r>
            <a:r>
              <a:rPr lang="en-US" sz="3200" dirty="0" smtClean="0"/>
              <a:t>Segment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04706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IPv4 Addressing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IPv4 Address </a:t>
            </a:r>
            <a:r>
              <a:rPr lang="th-TH" sz="3200" dirty="0" smtClean="0"/>
              <a:t>ยาว </a:t>
            </a:r>
            <a:r>
              <a:rPr lang="en-US" sz="3200" dirty="0" smtClean="0"/>
              <a:t>32 bit </a:t>
            </a:r>
            <a:r>
              <a:rPr lang="th-TH" sz="3200" dirty="0" smtClean="0"/>
              <a:t>แบ่งออกเป็น </a:t>
            </a:r>
            <a:r>
              <a:rPr lang="en-US" sz="3200" dirty="0" smtClean="0"/>
              <a:t>4 </a:t>
            </a:r>
            <a:r>
              <a:rPr lang="th-TH" sz="3200" dirty="0" smtClean="0"/>
              <a:t>ชุด ชุดละ </a:t>
            </a:r>
            <a:r>
              <a:rPr lang="en-US" sz="3200" dirty="0" smtClean="0"/>
              <a:t>8 bit</a:t>
            </a:r>
          </a:p>
          <a:p>
            <a:r>
              <a:rPr lang="th-TH" sz="3200" dirty="0" smtClean="0"/>
              <a:t>เช่น	</a:t>
            </a:r>
            <a:r>
              <a:rPr lang="en-US" sz="3200" dirty="0" smtClean="0"/>
              <a:t>192.168.0.1</a:t>
            </a:r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		11000000.10101000.00000000.00000001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		(192)        (168)           (0)           (1)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4283812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Subnets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Subnet </a:t>
            </a:r>
            <a:r>
              <a:rPr lang="th-TH" sz="3200" dirty="0" smtClean="0"/>
              <a:t>มีไว้ระบุอุปกรณ์ที่ต้องการให้จับกลุ่มอยู่กลุ่มเดียวกัน</a:t>
            </a:r>
          </a:p>
          <a:p>
            <a:pPr lvl="1"/>
            <a:r>
              <a:rPr lang="th-TH" sz="3000" dirty="0" smtClean="0"/>
              <a:t>โฮสต์ที่อยู่ใน </a:t>
            </a:r>
            <a:r>
              <a:rPr lang="en-US" sz="3000" dirty="0" smtClean="0"/>
              <a:t>subnet </a:t>
            </a:r>
            <a:r>
              <a:rPr lang="th-TH" sz="3000" dirty="0" smtClean="0"/>
              <a:t>เดียวกันปกติแล้วไม่จำเป็นต้องใช้ </a:t>
            </a:r>
            <a:r>
              <a:rPr lang="en-US" sz="3000" dirty="0" smtClean="0"/>
              <a:t>router </a:t>
            </a:r>
            <a:r>
              <a:rPr lang="th-TH" sz="3000" dirty="0" smtClean="0"/>
              <a:t>ในการค้นหาเส้นทาง เพียงแค่ </a:t>
            </a:r>
            <a:r>
              <a:rPr lang="en-US" sz="3000" dirty="0" smtClean="0"/>
              <a:t>forward </a:t>
            </a:r>
            <a:r>
              <a:rPr lang="th-TH" sz="3000" dirty="0" smtClean="0"/>
              <a:t>อย่างเดียวก็พอ</a:t>
            </a:r>
            <a:endParaRPr lang="en-US" sz="3000" dirty="0" smtClean="0"/>
          </a:p>
          <a:p>
            <a:r>
              <a:rPr lang="en-US" sz="3200" dirty="0" smtClean="0"/>
              <a:t>IP Address</a:t>
            </a:r>
          </a:p>
          <a:p>
            <a:pPr lvl="1"/>
            <a:r>
              <a:rPr lang="en-US" sz="3000" dirty="0" smtClean="0"/>
              <a:t>Network Address: </a:t>
            </a:r>
            <a:r>
              <a:rPr lang="th-TH" sz="3000" dirty="0" smtClean="0"/>
              <a:t>บิตซ้าย </a:t>
            </a:r>
            <a:r>
              <a:rPr lang="en-US" sz="3000" dirty="0" smtClean="0"/>
              <a:t>(Subnet Mark)</a:t>
            </a:r>
          </a:p>
          <a:p>
            <a:pPr lvl="1"/>
            <a:r>
              <a:rPr lang="en-US" sz="3000" dirty="0" smtClean="0"/>
              <a:t>Host Address:</a:t>
            </a:r>
            <a:r>
              <a:rPr lang="th-TH" sz="3000" dirty="0" smtClean="0"/>
              <a:t> บิตขวา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19931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Subnet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9117695"/>
              </p:ext>
            </p:extLst>
          </p:nvPr>
        </p:nvGraphicFramePr>
        <p:xfrm>
          <a:off x="3578791" y="1905000"/>
          <a:ext cx="6936242" cy="48863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5" name="Image" r:id="rId3" imgW="11644200" imgH="8202960" progId="Photoshop.Image.13">
                  <p:embed/>
                </p:oleObj>
              </mc:Choice>
              <mc:Fallback>
                <p:oleObj name="Image" r:id="rId3" imgW="11644200" imgH="8202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78791" y="1905000"/>
                        <a:ext cx="6936242" cy="48863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431145" y="5726556"/>
            <a:ext cx="330571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th-TH" dirty="0" smtClean="0"/>
              <a:t>24 บิตด้านซ้ายจะเหมือนกันหมดในแต่ละ </a:t>
            </a:r>
            <a:r>
              <a:rPr lang="en-US" dirty="0" smtClean="0"/>
              <a:t>Subnet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006305" y="5504377"/>
            <a:ext cx="2494594" cy="646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th-TH" dirty="0" smtClean="0"/>
              <a:t>กรณีนี้ไม่จำเป็นต้องใช้ </a:t>
            </a:r>
            <a:r>
              <a:rPr lang="en-US" dirty="0" smtClean="0"/>
              <a:t>Router </a:t>
            </a:r>
            <a:r>
              <a:rPr lang="th-TH" dirty="0" smtClean="0"/>
              <a:t>ก็ได้</a:t>
            </a:r>
          </a:p>
          <a:p>
            <a:r>
              <a:rPr lang="th-TH" dirty="0" smtClean="0"/>
              <a:t>เป็น </a:t>
            </a:r>
            <a:r>
              <a:rPr lang="en-US" dirty="0" smtClean="0"/>
              <a:t>Switch </a:t>
            </a:r>
            <a:r>
              <a:rPr lang="th-TH" dirty="0" smtClean="0"/>
              <a:t>ก็พอ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71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Subnet Address</a:t>
            </a:r>
            <a:br>
              <a:rPr lang="en-US" sz="4000" dirty="0" smtClean="0"/>
            </a:br>
            <a:r>
              <a:rPr lang="en-US" sz="4000" dirty="0" smtClean="0"/>
              <a:t>(</a:t>
            </a:r>
            <a:r>
              <a:rPr lang="th-TH" sz="4000" dirty="0" smtClean="0"/>
              <a:t>หรือ </a:t>
            </a:r>
            <a:r>
              <a:rPr lang="en-US" sz="4000" dirty="0" smtClean="0"/>
              <a:t>Network Address, Network ID)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8488489"/>
              </p:ext>
            </p:extLst>
          </p:nvPr>
        </p:nvGraphicFramePr>
        <p:xfrm>
          <a:off x="3692184" y="1905000"/>
          <a:ext cx="6709455" cy="47774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7" name="Image" r:id="rId3" imgW="11377440" imgH="8101440" progId="Photoshop.Image.13">
                  <p:embed/>
                </p:oleObj>
              </mc:Choice>
              <mc:Fallback>
                <p:oleObj name="Image" r:id="rId3" imgW="11377440" imgH="81014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92184" y="1905000"/>
                        <a:ext cx="6709455" cy="47774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022334" y="5775124"/>
            <a:ext cx="247856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“/23” </a:t>
            </a:r>
            <a:r>
              <a:rPr lang="th-TH" dirty="0" smtClean="0"/>
              <a:t>คือ </a:t>
            </a:r>
            <a:r>
              <a:rPr lang="en-US" dirty="0" smtClean="0"/>
              <a:t>Subnet Mask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7658100" y="4702629"/>
            <a:ext cx="1894114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1538" y="2230902"/>
            <a:ext cx="2919389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r"/>
            <a:r>
              <a:rPr lang="th-TH" dirty="0" smtClean="0"/>
              <a:t>แต่ละวง </a:t>
            </a:r>
            <a:r>
              <a:rPr lang="en-US" dirty="0" smtClean="0"/>
              <a:t>Subnet </a:t>
            </a:r>
            <a:r>
              <a:rPr lang="th-TH" dirty="0" smtClean="0"/>
              <a:t>จะมี</a:t>
            </a:r>
          </a:p>
          <a:p>
            <a:pPr algn="r"/>
            <a:r>
              <a:rPr lang="en-US" dirty="0" smtClean="0"/>
              <a:t>Network Address </a:t>
            </a:r>
            <a:r>
              <a:rPr lang="th-TH" dirty="0" smtClean="0"/>
              <a:t>เป็นของตัวเอง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7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Subnet</a:t>
            </a:r>
            <a:r>
              <a:rPr lang="th-TH" sz="5400" dirty="0" smtClean="0"/>
              <a:t> </a:t>
            </a:r>
            <a:r>
              <a:rPr lang="en-US" sz="5400" dirty="0" smtClean="0"/>
              <a:t>Mask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720334"/>
            <a:ext cx="8915400" cy="3777622"/>
          </a:xfrm>
        </p:spPr>
        <p:txBody>
          <a:bodyPr>
            <a:normAutofit/>
          </a:bodyPr>
          <a:lstStyle/>
          <a:p>
            <a:r>
              <a:rPr lang="th-TH" sz="3200" dirty="0" smtClean="0"/>
              <a:t>ช่วยในการระบุที่อยู่ของ </a:t>
            </a:r>
            <a:r>
              <a:rPr lang="en-US" sz="3200" dirty="0" smtClean="0"/>
              <a:t>Network Address </a:t>
            </a:r>
            <a:r>
              <a:rPr lang="th-TH" sz="3200" dirty="0" smtClean="0"/>
              <a:t>หรือวง </a:t>
            </a:r>
            <a:r>
              <a:rPr lang="en-US" sz="3200" dirty="0" smtClean="0"/>
              <a:t>Subnet</a:t>
            </a:r>
          </a:p>
          <a:p>
            <a:r>
              <a:rPr lang="en-US" sz="3200" dirty="0" smtClean="0"/>
              <a:t>“/24” </a:t>
            </a:r>
            <a:r>
              <a:rPr lang="th-TH" sz="3200" dirty="0" smtClean="0"/>
              <a:t>คือ</a:t>
            </a:r>
            <a:r>
              <a:rPr lang="en-US" sz="3200" dirty="0" smtClean="0"/>
              <a:t> Subnet Mask </a:t>
            </a:r>
            <a:r>
              <a:rPr lang="th-TH" sz="3200" dirty="0" smtClean="0"/>
              <a:t>ที่ </a:t>
            </a:r>
            <a:r>
              <a:rPr lang="en-US" sz="3200" dirty="0" smtClean="0"/>
              <a:t>24 </a:t>
            </a:r>
            <a:r>
              <a:rPr lang="th-TH" sz="3200" dirty="0" smtClean="0"/>
              <a:t>บิตแรกมีค่าเป็น </a:t>
            </a:r>
            <a:r>
              <a:rPr lang="en-US" sz="3200" dirty="0" smtClean="0"/>
              <a:t>1</a:t>
            </a:r>
            <a:endParaRPr lang="th-TH" sz="3200" dirty="0" smtClean="0"/>
          </a:p>
          <a:p>
            <a:r>
              <a:rPr lang="th-TH" sz="3200" dirty="0" smtClean="0"/>
              <a:t>เลขฐาน </a:t>
            </a:r>
            <a:r>
              <a:rPr lang="en-US" sz="3200" dirty="0" smtClean="0"/>
              <a:t>2 </a:t>
            </a:r>
            <a:r>
              <a:rPr lang="th-TH" sz="3200" dirty="0" smtClean="0"/>
              <a:t>ของทุกบิตที่อยู่ฝั่งซ้ายให้มีค่าเป็น </a:t>
            </a:r>
            <a:r>
              <a:rPr lang="en-US" sz="3200" dirty="0" smtClean="0"/>
              <a:t>1 </a:t>
            </a:r>
            <a:r>
              <a:rPr lang="th-TH" sz="3200" dirty="0" smtClean="0"/>
              <a:t>เสมอ</a:t>
            </a:r>
            <a:endParaRPr lang="en-US" sz="3200" dirty="0" smtClean="0"/>
          </a:p>
          <a:p>
            <a:r>
              <a:rPr lang="th-TH" sz="3200" dirty="0" smtClean="0"/>
              <a:t>เลขฐาน </a:t>
            </a:r>
            <a:r>
              <a:rPr lang="en-US" sz="3200" dirty="0" smtClean="0"/>
              <a:t>2 </a:t>
            </a:r>
            <a:r>
              <a:rPr lang="th-TH" sz="3200" dirty="0" smtClean="0"/>
              <a:t>ของบิตฝั่งขวาเป็น </a:t>
            </a:r>
            <a:r>
              <a:rPr lang="en-US" sz="3200" dirty="0" smtClean="0"/>
              <a:t>0 </a:t>
            </a:r>
            <a:r>
              <a:rPr lang="th-TH" sz="3200" dirty="0" smtClean="0"/>
              <a:t>เสมอ</a:t>
            </a:r>
            <a:endParaRPr lang="en-US" sz="3200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7460797"/>
              </p:ext>
            </p:extLst>
          </p:nvPr>
        </p:nvGraphicFramePr>
        <p:xfrm>
          <a:off x="626963" y="4656462"/>
          <a:ext cx="1113450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6901"/>
                <a:gridCol w="1455246"/>
                <a:gridCol w="1737360"/>
                <a:gridCol w="2057401"/>
                <a:gridCol w="1623060"/>
                <a:gridCol w="203453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th-TH" dirty="0" smtClean="0"/>
                        <a:t>ตัวอย่าง</a:t>
                      </a:r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th-TH" dirty="0" smtClean="0"/>
                        <a:t>เลขฐานสอง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dirty="0" smtClean="0"/>
                        <a:t>เลขฐานสิบ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Subnet</a:t>
                      </a:r>
                      <a:r>
                        <a:rPr lang="en-US" baseline="0" dirty="0" smtClean="0"/>
                        <a:t> Mask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11111111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00000000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00000000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00000000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255.0.0.0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Subnet Mask</a:t>
                      </a:r>
                      <a:r>
                        <a:rPr lang="en-US" baseline="0" dirty="0" smtClean="0"/>
                        <a:t>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11111111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11111111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00000000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00000000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255.255.0.0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Subnet Mask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11111111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11111111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11111111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00000000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255.255.255.0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24211" y="6312271"/>
            <a:ext cx="3871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ฝั่งด้านซ้ายเป็น </a:t>
            </a:r>
            <a:r>
              <a:rPr lang="en-US" dirty="0" smtClean="0">
                <a:solidFill>
                  <a:srgbClr val="FF0000"/>
                </a:solidFill>
              </a:rPr>
              <a:t>Subnet Mask </a:t>
            </a:r>
            <a:r>
              <a:rPr lang="th-TH" dirty="0" smtClean="0">
                <a:solidFill>
                  <a:srgbClr val="FF0000"/>
                </a:solidFill>
              </a:rPr>
              <a:t>แทนด้วยตัวอักษรสีแดง</a:t>
            </a:r>
          </a:p>
        </p:txBody>
      </p:sp>
      <p:sp>
        <p:nvSpPr>
          <p:cNvPr id="6" name="Rectangle 5"/>
          <p:cNvSpPr/>
          <p:nvPr/>
        </p:nvSpPr>
        <p:spPr>
          <a:xfrm>
            <a:off x="5444769" y="4238794"/>
            <a:ext cx="29562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dirty="0" smtClean="0">
                <a:solidFill>
                  <a:srgbClr val="00B050"/>
                </a:solidFill>
              </a:rPr>
              <a:t>บิตด้านขวาขะถูกใช้เป็น </a:t>
            </a:r>
            <a:r>
              <a:rPr lang="en-US" dirty="0" smtClean="0">
                <a:solidFill>
                  <a:srgbClr val="00B050"/>
                </a:solidFill>
              </a:rPr>
              <a:t>Host Address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7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Subnet Ma</a:t>
            </a:r>
            <a:r>
              <a:rPr lang="en-US" sz="5400" dirty="0"/>
              <a:t>s</a:t>
            </a:r>
            <a:r>
              <a:rPr lang="en-US" sz="5400" dirty="0" smtClean="0"/>
              <a:t>k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จำนวนโฮสใน </a:t>
            </a:r>
            <a:r>
              <a:rPr lang="en-US" sz="3200" dirty="0"/>
              <a:t>s</a:t>
            </a:r>
            <a:r>
              <a:rPr lang="en-US" sz="3200" dirty="0" smtClean="0"/>
              <a:t>ubnet </a:t>
            </a:r>
            <a:r>
              <a:rPr lang="th-TH" sz="3200" dirty="0" smtClean="0"/>
              <a:t>ขึ้นอยู่กับจำนวน </a:t>
            </a:r>
            <a:r>
              <a:rPr lang="en-US" sz="3200" dirty="0" smtClean="0"/>
              <a:t>bit </a:t>
            </a:r>
            <a:r>
              <a:rPr lang="th-TH" sz="3200" dirty="0" smtClean="0"/>
              <a:t>ที่เหลือจาก </a:t>
            </a:r>
            <a:r>
              <a:rPr lang="en-US" sz="3200" dirty="0" smtClean="0"/>
              <a:t>subnet mask</a:t>
            </a:r>
          </a:p>
          <a:p>
            <a:r>
              <a:rPr lang="th-TH" sz="3200" dirty="0" smtClean="0"/>
              <a:t>เช่น </a:t>
            </a:r>
            <a:r>
              <a:rPr lang="en-US" sz="3200" dirty="0" smtClean="0"/>
              <a:t>subnet mask </a:t>
            </a:r>
            <a:r>
              <a:rPr lang="th-TH" sz="3200" dirty="0" smtClean="0"/>
              <a:t>เป็น </a:t>
            </a:r>
            <a:r>
              <a:rPr lang="en-US" sz="3200" dirty="0" smtClean="0"/>
              <a:t>255.255.255.0 </a:t>
            </a:r>
            <a:r>
              <a:rPr lang="th-TH" sz="3200" dirty="0" smtClean="0"/>
              <a:t>ก็จะเหลืออยู่ </a:t>
            </a:r>
            <a:r>
              <a:rPr lang="en-US" sz="3200" dirty="0" smtClean="0"/>
              <a:t>8 bit </a:t>
            </a:r>
            <a:r>
              <a:rPr lang="th-TH" sz="3200" dirty="0" smtClean="0"/>
              <a:t>ที่เป็น </a:t>
            </a:r>
            <a:r>
              <a:rPr lang="en-US" sz="3200" dirty="0" smtClean="0"/>
              <a:t>host address</a:t>
            </a:r>
            <a:r>
              <a:rPr lang="th-TH" sz="3200" dirty="0" smtClean="0"/>
              <a:t> แล้วจำนวนโฮสต์ก็คือ </a:t>
            </a:r>
            <a:r>
              <a:rPr lang="en-US" sz="3200" dirty="0" smtClean="0"/>
              <a:t>2</a:t>
            </a:r>
            <a:r>
              <a:rPr lang="en-US" sz="3200" baseline="30000" dirty="0" smtClean="0"/>
              <a:t>8 </a:t>
            </a:r>
            <a:r>
              <a:rPr lang="en-US" sz="3200" dirty="0" smtClean="0"/>
              <a:t>– 2 = 254</a:t>
            </a:r>
          </a:p>
          <a:p>
            <a:pPr lvl="1"/>
            <a:r>
              <a:rPr lang="th-TH" sz="3000" dirty="0" smtClean="0"/>
              <a:t>ลบ </a:t>
            </a:r>
            <a:r>
              <a:rPr lang="en-US" sz="3000" dirty="0" smtClean="0"/>
              <a:t>2 </a:t>
            </a:r>
            <a:r>
              <a:rPr lang="th-TH" sz="3000" dirty="0" smtClean="0"/>
              <a:t>เนื่องจากลบ</a:t>
            </a:r>
            <a:r>
              <a:rPr lang="en-US" sz="3000" dirty="0" smtClean="0"/>
              <a:t> 1 </a:t>
            </a:r>
            <a:r>
              <a:rPr lang="th-TH" sz="3000" dirty="0" smtClean="0"/>
              <a:t>จาก </a:t>
            </a:r>
            <a:r>
              <a:rPr lang="en-US" sz="3000" dirty="0" smtClean="0"/>
              <a:t>Network Address </a:t>
            </a:r>
            <a:r>
              <a:rPr lang="th-TH" sz="3000" dirty="0" smtClean="0"/>
              <a:t>และ ลบ </a:t>
            </a:r>
            <a:r>
              <a:rPr lang="en-US" sz="3000" dirty="0" smtClean="0"/>
              <a:t>1 </a:t>
            </a:r>
            <a:r>
              <a:rPr lang="th-TH" sz="3000" dirty="0" smtClean="0"/>
              <a:t>จาก </a:t>
            </a:r>
            <a:r>
              <a:rPr lang="en-US" sz="3000" dirty="0" smtClean="0"/>
              <a:t>Broadcast Address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93113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Class</a:t>
            </a:r>
            <a:r>
              <a:rPr lang="th-TH" sz="5400" dirty="0" smtClean="0"/>
              <a:t> ของ </a:t>
            </a:r>
            <a:r>
              <a:rPr lang="en-US" sz="5400" dirty="0" smtClean="0"/>
              <a:t>IP</a:t>
            </a:r>
            <a:endParaRPr lang="en-US" sz="54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7847039"/>
              </p:ext>
            </p:extLst>
          </p:nvPr>
        </p:nvGraphicFramePr>
        <p:xfrm>
          <a:off x="2589213" y="2133600"/>
          <a:ext cx="8915400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3944"/>
                <a:gridCol w="4898572"/>
                <a:gridCol w="257288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Class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IP Address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Default Subnet</a:t>
                      </a:r>
                      <a:r>
                        <a:rPr lang="en-US" sz="2400" baseline="0" dirty="0" smtClean="0"/>
                        <a:t> Mask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1.0.0.1 – 126.255.255.254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255.0.0.0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128.0.0.1</a:t>
                      </a:r>
                      <a:r>
                        <a:rPr lang="en-US" sz="2400" baseline="0" dirty="0" smtClean="0"/>
                        <a:t> – 191.255.255.254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255.255.0.0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192.0.1.1</a:t>
                      </a:r>
                      <a:r>
                        <a:rPr lang="en-US" sz="2400" baseline="0" dirty="0" smtClean="0"/>
                        <a:t> – 223.255.254.254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255.255.255.0</a:t>
                      </a:r>
                      <a:endParaRPr lang="en-US" sz="2400" dirty="0"/>
                    </a:p>
                  </a:txBody>
                  <a:tcPr/>
                </a:tc>
              </a:tr>
              <a:tr h="33455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224.0.0.0</a:t>
                      </a:r>
                      <a:r>
                        <a:rPr lang="en-US" sz="2400" baseline="0" dirty="0" smtClean="0"/>
                        <a:t> – 239.255.255.255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2400" dirty="0" smtClean="0"/>
                        <a:t>ใช้สำหรับ</a:t>
                      </a:r>
                      <a:r>
                        <a:rPr lang="th-TH" sz="2400" baseline="0" dirty="0" smtClean="0"/>
                        <a:t> </a:t>
                      </a:r>
                      <a:r>
                        <a:rPr lang="en-US" sz="2400" baseline="0" dirty="0" smtClean="0"/>
                        <a:t>Multicast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240.0.0.0 – 254.255.255.254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IP </a:t>
                      </a:r>
                      <a:r>
                        <a:rPr lang="th-TH" sz="2400" dirty="0" smtClean="0"/>
                        <a:t>สำรอง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707949" y="5796643"/>
            <a:ext cx="66816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127.0.0.0</a:t>
            </a:r>
            <a:r>
              <a:rPr lang="th-TH" sz="2400" dirty="0" smtClean="0"/>
              <a:t> </a:t>
            </a:r>
            <a:r>
              <a:rPr lang="en-US" sz="2400" dirty="0" smtClean="0"/>
              <a:t>-</a:t>
            </a:r>
            <a:r>
              <a:rPr lang="th-TH" sz="2400" dirty="0" smtClean="0"/>
              <a:t> </a:t>
            </a:r>
            <a:r>
              <a:rPr lang="en-US" sz="2400" dirty="0" smtClean="0"/>
              <a:t>127.255.255.255 </a:t>
            </a:r>
            <a:r>
              <a:rPr lang="th-TH" sz="2400" dirty="0" smtClean="0"/>
              <a:t>ไม่อยู่ใน </a:t>
            </a:r>
            <a:r>
              <a:rPr lang="en-US" sz="2400" dirty="0" smtClean="0"/>
              <a:t>Class </a:t>
            </a:r>
            <a:r>
              <a:rPr lang="th-TH" sz="2400" dirty="0" smtClean="0"/>
              <a:t>ใดเลย</a:t>
            </a:r>
            <a:endParaRPr lang="en-US" sz="2400" dirty="0" smtClean="0"/>
          </a:p>
          <a:p>
            <a:pPr algn="ctr"/>
            <a:r>
              <a:rPr lang="th-TH" sz="2400" dirty="0" smtClean="0"/>
              <a:t>เนื่องจากถูกจองไว้สำหรับการใช้งานทดสอบระบบ</a:t>
            </a:r>
            <a:r>
              <a:rPr lang="en-US" sz="2400" dirty="0" smtClean="0"/>
              <a:t> </a:t>
            </a:r>
            <a:r>
              <a:rPr lang="th-TH" sz="2400" dirty="0" smtClean="0"/>
              <a:t>ซึ่งถูกเรียกกันว่า </a:t>
            </a:r>
            <a:r>
              <a:rPr lang="en-US" sz="2400" dirty="0" smtClean="0"/>
              <a:t>Loopback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01587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Network Address </a:t>
            </a:r>
            <a:r>
              <a:rPr lang="th-TH" sz="5400" dirty="0" smtClean="0"/>
              <a:t>และ </a:t>
            </a:r>
            <a:r>
              <a:rPr lang="en-US" sz="5400" dirty="0" smtClean="0"/>
              <a:t>Host Address</a:t>
            </a:r>
            <a:endParaRPr lang="en-US" sz="54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464390"/>
              </p:ext>
            </p:extLst>
          </p:nvPr>
        </p:nvGraphicFramePr>
        <p:xfrm>
          <a:off x="2378208" y="2642558"/>
          <a:ext cx="9341119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5089"/>
                <a:gridCol w="2208362"/>
                <a:gridCol w="1777042"/>
                <a:gridCol w="2254295"/>
                <a:gridCol w="232633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Class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dirty="0" smtClean="0"/>
                        <a:t>จำนวน</a:t>
                      </a:r>
                      <a:r>
                        <a:rPr lang="th-TH" baseline="0" dirty="0" smtClean="0"/>
                        <a:t>บิตของ </a:t>
                      </a:r>
                      <a:r>
                        <a:rPr lang="en-US" dirty="0" smtClean="0"/>
                        <a:t>Network </a:t>
                      </a:r>
                      <a:r>
                        <a:rPr lang="en-US" dirty="0" err="1" smtClean="0"/>
                        <a:t>Addr</a:t>
                      </a:r>
                      <a:r>
                        <a:rPr lang="th-TH" baseline="0" dirty="0" smtClean="0"/>
                        <a:t> ต่อ </a:t>
                      </a:r>
                      <a:r>
                        <a:rPr lang="en-US" dirty="0" smtClean="0"/>
                        <a:t>Host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Addr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h-TH" dirty="0" smtClean="0"/>
                        <a:t>บิตชุดแรกที่ใช้ระบุ</a:t>
                      </a:r>
                    </a:p>
                    <a:p>
                      <a:r>
                        <a:rPr lang="en-US" dirty="0" smtClean="0"/>
                        <a:t>Network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Addr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Network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Addr</a:t>
                      </a:r>
                      <a:endParaRPr lang="th-TH" baseline="0" dirty="0" smtClean="0"/>
                    </a:p>
                    <a:p>
                      <a:r>
                        <a:rPr lang="th-TH" baseline="0" dirty="0" smtClean="0"/>
                        <a:t>ที่ใช้ได้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Host </a:t>
                      </a:r>
                      <a:r>
                        <a:rPr lang="en-US" dirty="0" err="1" smtClean="0"/>
                        <a:t>Addr</a:t>
                      </a:r>
                      <a:r>
                        <a:rPr lang="en-US" dirty="0" smtClean="0"/>
                        <a:t> </a:t>
                      </a:r>
                      <a:r>
                        <a:rPr lang="th-TH" dirty="0" smtClean="0"/>
                        <a:t>ที่ใช้ได้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8/24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0xxx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xxxx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7</a:t>
                      </a:r>
                      <a:r>
                        <a:rPr lang="en-US" dirty="0" smtClean="0"/>
                        <a:t>-2</a:t>
                      </a:r>
                      <a:r>
                        <a:rPr lang="en-US" baseline="0" dirty="0" smtClean="0"/>
                        <a:t> = 126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24</a:t>
                      </a:r>
                      <a:r>
                        <a:rPr lang="en-US" dirty="0" smtClean="0"/>
                        <a:t>-2</a:t>
                      </a:r>
                      <a:r>
                        <a:rPr lang="en-US" baseline="0" dirty="0" smtClean="0"/>
                        <a:t> =  16,227,214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16/16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10xx </a:t>
                      </a:r>
                      <a:r>
                        <a:rPr lang="en-US" dirty="0" err="1" smtClean="0"/>
                        <a:t>xxxx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14</a:t>
                      </a:r>
                      <a:r>
                        <a:rPr lang="en-US" dirty="0" smtClean="0"/>
                        <a:t>-2 = 16,384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16</a:t>
                      </a:r>
                      <a:r>
                        <a:rPr lang="en-US" dirty="0" smtClean="0"/>
                        <a:t>-2 = 65,534</a:t>
                      </a:r>
                      <a:endParaRPr lang="en-US" baseline="30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24/8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110x </a:t>
                      </a:r>
                      <a:r>
                        <a:rPr lang="en-US" dirty="0" err="1" smtClean="0"/>
                        <a:t>xxxx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21</a:t>
                      </a:r>
                      <a:r>
                        <a:rPr lang="en-US" dirty="0" smtClean="0"/>
                        <a:t>-2 = 2,097,152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8</a:t>
                      </a:r>
                      <a:r>
                        <a:rPr lang="en-US" dirty="0" smtClean="0"/>
                        <a:t>-2</a:t>
                      </a:r>
                      <a:r>
                        <a:rPr lang="en-US" baseline="0" dirty="0" smtClean="0"/>
                        <a:t> = 254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535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Classless Inter Domain Routing (CIDR)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h-TH" sz="3200" dirty="0" smtClean="0"/>
              <a:t>แบ่ง </a:t>
            </a:r>
            <a:r>
              <a:rPr lang="en-US" sz="3200" dirty="0"/>
              <a:t>s</a:t>
            </a:r>
            <a:r>
              <a:rPr lang="en-US" sz="3200" dirty="0" smtClean="0"/>
              <a:t>ubnet </a:t>
            </a:r>
            <a:r>
              <a:rPr lang="th-TH" sz="3200" dirty="0" smtClean="0"/>
              <a:t>ได้ตามความพอใจจากการระบุจำนวนบิตที่ต้องการให้เป็น </a:t>
            </a:r>
            <a:r>
              <a:rPr lang="en-US" sz="3200" dirty="0" smtClean="0"/>
              <a:t>subnet</a:t>
            </a:r>
          </a:p>
          <a:p>
            <a:r>
              <a:rPr lang="th-TH" sz="3200" dirty="0" smtClean="0"/>
              <a:t>รูปแบบคือ </a:t>
            </a:r>
            <a:r>
              <a:rPr lang="en-US" sz="3200" dirty="0" err="1" smtClean="0"/>
              <a:t>a.b.c.d</a:t>
            </a:r>
            <a:r>
              <a:rPr lang="en-US" sz="3200" dirty="0" smtClean="0"/>
              <a:t>/x </a:t>
            </a:r>
            <a:r>
              <a:rPr lang="th-TH" sz="3200" dirty="0" smtClean="0"/>
              <a:t>โดยให้ </a:t>
            </a:r>
            <a:r>
              <a:rPr lang="en-US" sz="3200" dirty="0" smtClean="0"/>
              <a:t>x </a:t>
            </a:r>
            <a:r>
              <a:rPr lang="th-TH" sz="3200" dirty="0" smtClean="0"/>
              <a:t>เป็นจำนวนบิตของ </a:t>
            </a:r>
            <a:r>
              <a:rPr lang="en-US" sz="3200" dirty="0" smtClean="0"/>
              <a:t>subnet mark</a:t>
            </a:r>
          </a:p>
          <a:p>
            <a:endParaRPr lang="en-US" sz="3200" dirty="0"/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>
                <a:solidFill>
                  <a:srgbClr val="FF0000"/>
                </a:solidFill>
              </a:rPr>
              <a:t>11001000 00010111 0001000</a:t>
            </a:r>
            <a:r>
              <a:rPr lang="en-US" sz="3200" dirty="0" smtClean="0">
                <a:solidFill>
                  <a:srgbClr val="00B050"/>
                </a:solidFill>
              </a:rPr>
              <a:t>0 00000000</a:t>
            </a:r>
          </a:p>
          <a:p>
            <a:pPr marL="0" indent="0" algn="ctr">
              <a:buNone/>
            </a:pPr>
            <a:r>
              <a:rPr lang="en-US" sz="3200" dirty="0"/>
              <a:t>	</a:t>
            </a:r>
            <a:r>
              <a:rPr lang="en-US" sz="3200" dirty="0" smtClean="0"/>
              <a:t>(200.23.16.0/23)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4135813" y="4209812"/>
            <a:ext cx="3583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Subnet Part (Network Address)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9113520" y="4209812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Host Part</a:t>
            </a:r>
            <a:endParaRPr lang="en-US" b="1" dirty="0"/>
          </a:p>
        </p:txBody>
      </p:sp>
      <p:sp>
        <p:nvSpPr>
          <p:cNvPr id="6" name="Right Brace 5"/>
          <p:cNvSpPr/>
          <p:nvPr/>
        </p:nvSpPr>
        <p:spPr>
          <a:xfrm rot="16200000">
            <a:off x="5751770" y="1981045"/>
            <a:ext cx="199193" cy="528793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 rot="16200000">
            <a:off x="9512595" y="3604668"/>
            <a:ext cx="198267" cy="203976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43306" y="6104882"/>
            <a:ext cx="2339102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 smtClean="0"/>
              <a:t>*</a:t>
            </a:r>
            <a:r>
              <a:rPr lang="th-TH" sz="2000" dirty="0" smtClean="0"/>
              <a:t>อย่าสับสนกับ </a:t>
            </a:r>
            <a:r>
              <a:rPr lang="en-US" sz="2000" dirty="0" err="1" smtClean="0"/>
              <a:t>a.b.c.d</a:t>
            </a:r>
            <a:r>
              <a:rPr lang="en-US" sz="2000" dirty="0" smtClean="0"/>
              <a:t>:#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448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วิธีการหา </a:t>
            </a:r>
            <a:r>
              <a:rPr lang="en-US" sz="5400" dirty="0" smtClean="0"/>
              <a:t>Network Address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h-TH" sz="3200" dirty="0" smtClean="0"/>
              <a:t>นำ </a:t>
            </a:r>
            <a:r>
              <a:rPr lang="en-US" sz="3200" dirty="0" smtClean="0"/>
              <a:t>IP Address </a:t>
            </a:r>
            <a:r>
              <a:rPr lang="th-TH" sz="3200" dirty="0" smtClean="0"/>
              <a:t>ของโฮสต์นั้นๆ มา </a:t>
            </a:r>
            <a:r>
              <a:rPr lang="en-US" sz="3200" dirty="0" smtClean="0"/>
              <a:t>AND</a:t>
            </a:r>
            <a:r>
              <a:rPr lang="th-TH" sz="3200" dirty="0" smtClean="0"/>
              <a:t> กับ </a:t>
            </a:r>
            <a:r>
              <a:rPr lang="en-US" sz="3200" dirty="0" smtClean="0"/>
              <a:t>Subnet Mar</a:t>
            </a:r>
          </a:p>
          <a:p>
            <a:pPr marL="0" indent="0">
              <a:buNone/>
            </a:pPr>
            <a:r>
              <a:rPr lang="th-TH" sz="3200" dirty="0" smtClean="0"/>
              <a:t>เช่น	</a:t>
            </a:r>
            <a:r>
              <a:rPr lang="en-US" sz="3200" dirty="0" smtClean="0"/>
              <a:t>IP: 172.16.87.99, Subnet: 255.255.0.0</a:t>
            </a:r>
          </a:p>
          <a:p>
            <a:pPr marL="0" indent="0">
              <a:buNone/>
            </a:pPr>
            <a:r>
              <a:rPr lang="en-US" sz="3200" dirty="0" smtClean="0"/>
              <a:t>10101100 00010000 01010111 01100011</a:t>
            </a:r>
          </a:p>
          <a:p>
            <a:pPr marL="0" indent="0">
              <a:buNone/>
            </a:pPr>
            <a:r>
              <a:rPr lang="en-US" sz="3200" dirty="0" smtClean="0"/>
              <a:t>11111111 11111111 00000000 00000000</a:t>
            </a:r>
          </a:p>
          <a:p>
            <a:pPr marL="0" indent="0">
              <a:buNone/>
            </a:pPr>
            <a:endParaRPr lang="en-US" sz="3200" dirty="0" smtClean="0"/>
          </a:p>
          <a:p>
            <a:pPr marL="0" indent="0">
              <a:buNone/>
            </a:pPr>
            <a:r>
              <a:rPr lang="en-US" sz="3200" dirty="0" smtClean="0"/>
              <a:t>10101100 00010000 00000000 00000000</a:t>
            </a:r>
          </a:p>
          <a:p>
            <a:pPr marL="0" indent="0">
              <a:buNone/>
            </a:pPr>
            <a:r>
              <a:rPr lang="en-US" sz="3200" dirty="0"/>
              <a:t> </a:t>
            </a:r>
            <a:r>
              <a:rPr lang="en-US" sz="3200" dirty="0" smtClean="0"/>
              <a:t>    172            16              0                0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63208" y="3233588"/>
            <a:ext cx="132600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IP Address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82682" y="3766204"/>
            <a:ext cx="160653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Subnet Mask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674927" y="3473871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AND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204857" y="4200852"/>
            <a:ext cx="0" cy="616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24223" y="4849588"/>
            <a:ext cx="2064989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Network Address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79642" y="5935148"/>
            <a:ext cx="625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dirty="0" smtClean="0"/>
              <a:t>สรุป </a:t>
            </a:r>
            <a:r>
              <a:rPr lang="en-US" sz="2800" dirty="0" smtClean="0"/>
              <a:t>Network Address </a:t>
            </a:r>
            <a:r>
              <a:rPr lang="th-TH" sz="2800" dirty="0" smtClean="0"/>
              <a:t>คือ </a:t>
            </a:r>
            <a:r>
              <a:rPr lang="en-US" sz="2800" dirty="0" smtClean="0"/>
              <a:t>172.16.0.0/16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0010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Introduction: Network Layer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การส่งข้อมูลจากผู้ส่งไปยังผู้รับ</a:t>
            </a:r>
          </a:p>
          <a:p>
            <a:r>
              <a:rPr lang="th-TH" sz="3200" dirty="0" smtClean="0"/>
              <a:t>ผู้ส่ง </a:t>
            </a:r>
            <a:r>
              <a:rPr lang="en-US" sz="3200" dirty="0" smtClean="0"/>
              <a:t>Encapsulate </a:t>
            </a:r>
            <a:r>
              <a:rPr lang="th-TH" sz="3200" dirty="0" smtClean="0"/>
              <a:t>จาก </a:t>
            </a:r>
            <a:r>
              <a:rPr lang="en-US" sz="3200" dirty="0" smtClean="0"/>
              <a:t>Segment </a:t>
            </a:r>
            <a:r>
              <a:rPr lang="th-TH" sz="3200" dirty="0" smtClean="0"/>
              <a:t>แล้วกลายเป็น</a:t>
            </a:r>
            <a:r>
              <a:rPr lang="en-US" sz="3200" dirty="0" smtClean="0"/>
              <a:t> Datagrams</a:t>
            </a:r>
          </a:p>
          <a:p>
            <a:r>
              <a:rPr lang="th-TH" sz="3200" dirty="0" smtClean="0"/>
              <a:t>ผู้รับ ถอด </a:t>
            </a:r>
            <a:r>
              <a:rPr lang="en-US" sz="3200" dirty="0" smtClean="0"/>
              <a:t>IP Header (Network Layer) </a:t>
            </a:r>
            <a:r>
              <a:rPr lang="th-TH" sz="3200" dirty="0" smtClean="0"/>
              <a:t>จาก </a:t>
            </a:r>
            <a:r>
              <a:rPr lang="en-US" sz="3200" dirty="0" smtClean="0"/>
              <a:t>Datagram</a:t>
            </a:r>
            <a:r>
              <a:rPr lang="th-TH" sz="3200" dirty="0" smtClean="0"/>
              <a:t> กลายเป็น </a:t>
            </a:r>
            <a:r>
              <a:rPr lang="en-US" sz="3200" dirty="0" smtClean="0"/>
              <a:t>Segment</a:t>
            </a:r>
          </a:p>
          <a:p>
            <a:r>
              <a:rPr lang="en-US" sz="3200" dirty="0" smtClean="0"/>
              <a:t>Router </a:t>
            </a:r>
            <a:r>
              <a:rPr lang="th-TH" sz="3200" dirty="0" smtClean="0"/>
              <a:t>ระหว่างทางสนใจ</a:t>
            </a:r>
            <a:r>
              <a:rPr lang="en-US" sz="3200" dirty="0" smtClean="0"/>
              <a:t> Packet </a:t>
            </a:r>
            <a:r>
              <a:rPr lang="th-TH" sz="3200" dirty="0" smtClean="0"/>
              <a:t>ถึงเพีย</a:t>
            </a:r>
            <a:r>
              <a:rPr lang="th-TH" sz="3200" dirty="0"/>
              <a:t>ง</a:t>
            </a:r>
            <a:r>
              <a:rPr lang="th-TH" sz="3200" dirty="0" smtClean="0"/>
              <a:t> </a:t>
            </a:r>
            <a:r>
              <a:rPr lang="en-US" sz="3200" dirty="0" smtClean="0"/>
              <a:t>IP Header</a:t>
            </a:r>
          </a:p>
          <a:p>
            <a:endParaRPr lang="th-TH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81565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จะเอา </a:t>
            </a:r>
            <a:r>
              <a:rPr lang="en-US" sz="5400" dirty="0" smtClean="0"/>
              <a:t>IP</a:t>
            </a:r>
            <a:r>
              <a:rPr lang="th-TH" sz="5400" dirty="0"/>
              <a:t> </a:t>
            </a:r>
            <a:r>
              <a:rPr lang="en-US" sz="5400" dirty="0" smtClean="0"/>
              <a:t>Address </a:t>
            </a:r>
            <a:r>
              <a:rPr lang="th-TH" sz="5400" dirty="0" smtClean="0"/>
              <a:t>มาจากไหน</a:t>
            </a:r>
            <a:r>
              <a:rPr lang="en-US" sz="5400" dirty="0" smtClean="0"/>
              <a:t>?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h-TH" sz="3200" dirty="0" smtClean="0"/>
              <a:t>กำหนดเอง</a:t>
            </a:r>
            <a:endParaRPr lang="en-US" sz="3200" dirty="0"/>
          </a:p>
          <a:p>
            <a:pPr lvl="1"/>
            <a:r>
              <a:rPr lang="en-US" sz="3000" dirty="0" smtClean="0"/>
              <a:t>Windows: Control Panel-&gt;Network-&gt;Configuration-&gt;TCP/IP-&gt;Properties</a:t>
            </a:r>
          </a:p>
          <a:p>
            <a:pPr lvl="1"/>
            <a:r>
              <a:rPr lang="en-US" sz="3000" dirty="0" smtClean="0"/>
              <a:t>Unix: /</a:t>
            </a:r>
            <a:r>
              <a:rPr lang="en-US" sz="3000" dirty="0" err="1" smtClean="0"/>
              <a:t>etc</a:t>
            </a:r>
            <a:r>
              <a:rPr lang="en-US" sz="3000" dirty="0" smtClean="0"/>
              <a:t>/</a:t>
            </a:r>
            <a:r>
              <a:rPr lang="en-US" sz="3000" dirty="0" err="1" smtClean="0"/>
              <a:t>rc.config</a:t>
            </a:r>
            <a:endParaRPr lang="en-US" sz="3000" dirty="0" smtClean="0"/>
          </a:p>
          <a:p>
            <a:r>
              <a:rPr lang="en-US" sz="3200" dirty="0" smtClean="0"/>
              <a:t>DHCP: Dynamic Host Configuration Protocol</a:t>
            </a:r>
          </a:p>
          <a:p>
            <a:pPr lvl="1"/>
            <a:r>
              <a:rPr lang="en-US" sz="3000" dirty="0" smtClean="0"/>
              <a:t>DHCP Server </a:t>
            </a:r>
            <a:r>
              <a:rPr lang="th-TH" sz="3000" dirty="0" smtClean="0"/>
              <a:t>เป็นคนแจก </a:t>
            </a:r>
            <a:r>
              <a:rPr lang="en-US" sz="3000" dirty="0" smtClean="0"/>
              <a:t>IP Address </a:t>
            </a:r>
            <a:r>
              <a:rPr lang="th-TH" sz="3000" dirty="0" smtClean="0"/>
              <a:t>ให้</a:t>
            </a:r>
          </a:p>
        </p:txBody>
      </p:sp>
    </p:spTree>
    <p:extLst>
      <p:ext uri="{BB962C8B-B14F-4D97-AF65-F5344CB8AC3E}">
        <p14:creationId xmlns:p14="http://schemas.microsoft.com/office/powerpoint/2010/main" val="400680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DHCP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เมื่อโฮสต์ต้องการเชื่อมต่อกับเครือข่าย โฮสต์นั้นก็ต้องการ </a:t>
            </a:r>
            <a:r>
              <a:rPr lang="en-US" sz="3200" dirty="0" smtClean="0"/>
              <a:t>IP</a:t>
            </a:r>
            <a:endParaRPr lang="th-TH" sz="3200" dirty="0"/>
          </a:p>
          <a:p>
            <a:r>
              <a:rPr lang="en-US" sz="3200" dirty="0" smtClean="0"/>
              <a:t>Dynamic IP: </a:t>
            </a:r>
            <a:r>
              <a:rPr lang="th-TH" sz="3200" dirty="0" smtClean="0"/>
              <a:t>โฮสต์อาจจะได้รับ </a:t>
            </a:r>
            <a:r>
              <a:rPr lang="en-US" sz="3200" dirty="0" smtClean="0"/>
              <a:t>IP </a:t>
            </a:r>
            <a:r>
              <a:rPr lang="th-TH" sz="3200" dirty="0" smtClean="0"/>
              <a:t>ที่ไม่ซ้ำกันในการเชื่อมต่อแต่ละครั้ง</a:t>
            </a:r>
          </a:p>
          <a:p>
            <a:r>
              <a:rPr lang="en-US" sz="3200" dirty="0" smtClean="0"/>
              <a:t>DHCP Server </a:t>
            </a:r>
            <a:r>
              <a:rPr lang="th-TH" sz="3200" dirty="0" smtClean="0"/>
              <a:t>จะแจกจ่าย </a:t>
            </a:r>
            <a:r>
              <a:rPr lang="en-US" sz="3200" dirty="0" smtClean="0"/>
              <a:t>IP </a:t>
            </a:r>
            <a:r>
              <a:rPr lang="th-TH" sz="3200" dirty="0" smtClean="0"/>
              <a:t>ให้กับโฮสต์นั้นๆ จนกว่าจะออกจากเน็ตเวิร์ก จะไม่จ่าย </a:t>
            </a:r>
            <a:r>
              <a:rPr lang="en-US" sz="3200" dirty="0" smtClean="0"/>
              <a:t>IP </a:t>
            </a:r>
            <a:r>
              <a:rPr lang="th-TH" sz="3200" dirty="0" smtClean="0"/>
              <a:t>ซ้ำให้โฮสต์อื่น</a:t>
            </a:r>
          </a:p>
          <a:p>
            <a:r>
              <a:rPr lang="th-TH" sz="3200" dirty="0" smtClean="0"/>
              <a:t>เมื่อโฮสต์ออกจากเน็ตเวิร์ก </a:t>
            </a:r>
            <a:r>
              <a:rPr lang="en-US" sz="3200" dirty="0" smtClean="0"/>
              <a:t>IP </a:t>
            </a:r>
            <a:r>
              <a:rPr lang="th-TH" sz="3200" dirty="0" smtClean="0"/>
              <a:t>ก็จะสามารถนำมาแจกจ่ายให้กับโฮสต์อื่นได้</a:t>
            </a:r>
            <a:endParaRPr lang="th-TH" sz="3000" dirty="0"/>
          </a:p>
          <a:p>
            <a:endParaRPr lang="th-TH" sz="3200" dirty="0" smtClean="0"/>
          </a:p>
        </p:txBody>
      </p:sp>
    </p:spTree>
    <p:extLst>
      <p:ext uri="{BB962C8B-B14F-4D97-AF65-F5344CB8AC3E}">
        <p14:creationId xmlns:p14="http://schemas.microsoft.com/office/powerpoint/2010/main" val="2353819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DHCP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0074370"/>
              </p:ext>
            </p:extLst>
          </p:nvPr>
        </p:nvGraphicFramePr>
        <p:xfrm>
          <a:off x="3636962" y="1447800"/>
          <a:ext cx="6819900" cy="541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7" name="Image" r:id="rId3" imgW="9091800" imgH="7212600" progId="Photoshop.Image.13">
                  <p:embed/>
                </p:oleObj>
              </mc:Choice>
              <mc:Fallback>
                <p:oleObj name="Image" r:id="rId3" imgW="9091800" imgH="7212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6962" y="1447800"/>
                        <a:ext cx="6819900" cy="541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1008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การทำงานของ </a:t>
            </a:r>
            <a:r>
              <a:rPr lang="en-US" sz="5400" dirty="0" smtClean="0"/>
              <a:t>DHCP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 smtClean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0154496"/>
              </p:ext>
            </p:extLst>
          </p:nvPr>
        </p:nvGraphicFramePr>
        <p:xfrm>
          <a:off x="4818062" y="1439863"/>
          <a:ext cx="445770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4" name="Image" r:id="rId3" imgW="7949160" imgH="9663480" progId="Photoshop.Image.13">
                  <p:embed/>
                </p:oleObj>
              </mc:Choice>
              <mc:Fallback>
                <p:oleObj name="Image" r:id="rId3" imgW="7949160" imgH="9663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18062" y="1439863"/>
                        <a:ext cx="445770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3525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สรุปบทที่ </a:t>
            </a:r>
            <a:r>
              <a:rPr lang="en-US" sz="5400" dirty="0" smtClean="0"/>
              <a:t>7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Virtual  Circuit</a:t>
            </a:r>
          </a:p>
          <a:p>
            <a:r>
              <a:rPr lang="en-US" sz="3200" dirty="0" smtClean="0"/>
              <a:t>Datagram Networks</a:t>
            </a:r>
          </a:p>
          <a:p>
            <a:r>
              <a:rPr lang="en-US" sz="3200" dirty="0" smtClean="0"/>
              <a:t>IP Address</a:t>
            </a:r>
          </a:p>
          <a:p>
            <a:r>
              <a:rPr lang="en-US" sz="3200" dirty="0" smtClean="0"/>
              <a:t>Subnet</a:t>
            </a:r>
          </a:p>
          <a:p>
            <a:r>
              <a:rPr lang="en-US" sz="3200" dirty="0" smtClean="0"/>
              <a:t>DHCP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4861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Forwarding </a:t>
            </a:r>
            <a:r>
              <a:rPr lang="th-TH" sz="5400" dirty="0" smtClean="0"/>
              <a:t>และ </a:t>
            </a:r>
            <a:r>
              <a:rPr lang="en-US" sz="5400" dirty="0" smtClean="0"/>
              <a:t>Routing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Forwarding</a:t>
            </a:r>
            <a:r>
              <a:rPr lang="th-TH" sz="3200" dirty="0" smtClean="0"/>
              <a:t> คือการส่ง </a:t>
            </a:r>
            <a:r>
              <a:rPr lang="en-US" sz="3200" dirty="0" smtClean="0"/>
              <a:t>Packet (</a:t>
            </a:r>
            <a:r>
              <a:rPr lang="th-TH" sz="3200" dirty="0" smtClean="0"/>
              <a:t>หรือ </a:t>
            </a:r>
            <a:r>
              <a:rPr lang="en-US" sz="3200" dirty="0" smtClean="0"/>
              <a:t>Datagram) </a:t>
            </a:r>
            <a:r>
              <a:rPr lang="th-TH" sz="3200" dirty="0" smtClean="0"/>
              <a:t>ที่ได้รับมาจากที่นึง</a:t>
            </a:r>
            <a:r>
              <a:rPr lang="en-US" sz="3200" dirty="0" smtClean="0"/>
              <a:t> (Input Link)</a:t>
            </a:r>
            <a:r>
              <a:rPr lang="th-TH" sz="3200" dirty="0" smtClean="0"/>
              <a:t> แล้วส่งต่อไปยังอีกที่นึง</a:t>
            </a:r>
            <a:r>
              <a:rPr lang="en-US" sz="3200" dirty="0" smtClean="0"/>
              <a:t> (Output Link)</a:t>
            </a:r>
            <a:endParaRPr lang="en-US" sz="3200" dirty="0"/>
          </a:p>
          <a:p>
            <a:r>
              <a:rPr lang="en-US" sz="3200" dirty="0" smtClean="0"/>
              <a:t>Routing </a:t>
            </a:r>
            <a:r>
              <a:rPr lang="th-TH" sz="3200" dirty="0" smtClean="0"/>
              <a:t>คือการเลือกเส้นทางว่าจะส่ง </a:t>
            </a:r>
            <a:r>
              <a:rPr lang="en-US" sz="3200" dirty="0" smtClean="0"/>
              <a:t>Packet </a:t>
            </a:r>
            <a:r>
              <a:rPr lang="th-TH" sz="3200" dirty="0" smtClean="0"/>
              <a:t>ไปทางใด หากมีหลายเส้นทาง</a:t>
            </a:r>
            <a:r>
              <a:rPr lang="en-US" sz="3200" dirty="0" smtClean="0"/>
              <a:t> (Output Link) </a:t>
            </a:r>
            <a:r>
              <a:rPr lang="th-TH" sz="3200" dirty="0" smtClean="0"/>
              <a:t>ให้เลือก ก็จะต้องตัดสินใจว่าจะเลือกเส้นทางใดเพื่อที่จะส่ง </a:t>
            </a:r>
            <a:r>
              <a:rPr lang="en-US" sz="3200" dirty="0" smtClean="0"/>
              <a:t>Packet </a:t>
            </a:r>
            <a:r>
              <a:rPr lang="th-TH" sz="3200" dirty="0" smtClean="0"/>
              <a:t>ไปให้ถึงปลายทาง การตัดสินใจนี้จะใช้ </a:t>
            </a:r>
            <a:r>
              <a:rPr lang="en-US" sz="3200" dirty="0" smtClean="0"/>
              <a:t>Routing Algorithm (Routing Protocol) </a:t>
            </a:r>
            <a:r>
              <a:rPr lang="th-TH" sz="3200" dirty="0" smtClean="0"/>
              <a:t>มาช่วยในการหาเส้นทาง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034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h-TH" sz="5400" dirty="0" smtClean="0"/>
              <a:t>ตัดสินใจเส้นทาง </a:t>
            </a:r>
            <a:r>
              <a:rPr lang="en-US" sz="5400" dirty="0" smtClean="0"/>
              <a:t>(routing) </a:t>
            </a:r>
            <a:r>
              <a:rPr lang="th-TH" sz="5400" dirty="0" smtClean="0"/>
              <a:t>ก่อนที่จะส่งต่อ</a:t>
            </a:r>
            <a:r>
              <a:rPr lang="en-US" sz="5400" dirty="0" smtClean="0"/>
              <a:t>  (forwarding)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2291908"/>
              </p:ext>
            </p:extLst>
          </p:nvPr>
        </p:nvGraphicFramePr>
        <p:xfrm>
          <a:off x="3492421" y="2189398"/>
          <a:ext cx="4990056" cy="46686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" name="Image" r:id="rId3" imgW="11022120" imgH="10310760" progId="Photoshop.Image.13">
                  <p:embed/>
                </p:oleObj>
              </mc:Choice>
              <mc:Fallback>
                <p:oleObj name="Image" r:id="rId3" imgW="11022120" imgH="10310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92421" y="2189398"/>
                        <a:ext cx="4990056" cy="46686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301343" y="2133600"/>
            <a:ext cx="31678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Routing Algorithm</a:t>
            </a:r>
          </a:p>
          <a:p>
            <a:r>
              <a:rPr lang="th-TH" dirty="0" smtClean="0"/>
              <a:t>กำหนดเส้นทางว่าจะให้ </a:t>
            </a:r>
            <a:r>
              <a:rPr lang="en-US" dirty="0" smtClean="0"/>
              <a:t>Packet </a:t>
            </a:r>
            <a:r>
              <a:rPr lang="th-TH" dirty="0" smtClean="0"/>
              <a:t>ถูกส่งไปทางใด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50477" y="2988129"/>
            <a:ext cx="31806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Forwarding Table</a:t>
            </a:r>
          </a:p>
          <a:p>
            <a:r>
              <a:rPr lang="th-TH" dirty="0" smtClean="0"/>
              <a:t>มีอยู่ใน </a:t>
            </a:r>
            <a:r>
              <a:rPr lang="en-US" dirty="0" smtClean="0"/>
              <a:t>Router </a:t>
            </a:r>
            <a:r>
              <a:rPr lang="th-TH" dirty="0" smtClean="0"/>
              <a:t>ทุกตัว เพื่อใช้ในการส่งข้อมูลต่อ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40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Forwarding Table (FT)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th-TH" sz="3200" dirty="0" smtClean="0"/>
              <a:t>เราสามารถระบุเส้นทางให้กับ </a:t>
            </a:r>
            <a:r>
              <a:rPr lang="en-US" sz="3200" dirty="0" smtClean="0"/>
              <a:t>Packet </a:t>
            </a:r>
            <a:r>
              <a:rPr lang="th-TH" sz="3200" dirty="0" smtClean="0"/>
              <a:t>ได้เอง โดยการเพิ่ม </a:t>
            </a:r>
            <a:r>
              <a:rPr lang="en-US" sz="3200" dirty="0" smtClean="0"/>
              <a:t>Output Link </a:t>
            </a:r>
            <a:r>
              <a:rPr lang="th-TH" sz="3200" dirty="0" smtClean="0"/>
              <a:t>ลงไปใน </a:t>
            </a:r>
            <a:r>
              <a:rPr lang="en-US" sz="3200" dirty="0" smtClean="0"/>
              <a:t>FT</a:t>
            </a:r>
            <a:endParaRPr lang="en-US" sz="3200" dirty="0"/>
          </a:p>
          <a:p>
            <a:r>
              <a:rPr lang="th-TH" sz="3200" dirty="0" smtClean="0"/>
              <a:t>ถ้าไม่รู้จะส่ง </a:t>
            </a:r>
            <a:r>
              <a:rPr lang="en-US" sz="3200" dirty="0" smtClean="0"/>
              <a:t>Packet </a:t>
            </a:r>
            <a:r>
              <a:rPr lang="th-TH" sz="3200" dirty="0" smtClean="0"/>
              <a:t>ไปที่ใด </a:t>
            </a:r>
            <a:r>
              <a:rPr lang="en-US" sz="3200" dirty="0" smtClean="0"/>
              <a:t>(</a:t>
            </a:r>
            <a:r>
              <a:rPr lang="th-TH" sz="3200" dirty="0" smtClean="0"/>
              <a:t>ไม่มีใน </a:t>
            </a:r>
            <a:r>
              <a:rPr lang="en-US" sz="3200" dirty="0" smtClean="0"/>
              <a:t>FT) </a:t>
            </a:r>
            <a:r>
              <a:rPr lang="th-TH" sz="3200" dirty="0" smtClean="0"/>
              <a:t>เราก็ส่งไปที่ </a:t>
            </a:r>
            <a:r>
              <a:rPr lang="en-US" sz="3200" dirty="0" smtClean="0"/>
              <a:t>Default Gateway</a:t>
            </a:r>
            <a:r>
              <a:rPr lang="th-TH" sz="3200" dirty="0" smtClean="0"/>
              <a:t> </a:t>
            </a:r>
            <a:r>
              <a:rPr lang="en-US" sz="3200" dirty="0" smtClean="0"/>
              <a:t>(DG) (Router </a:t>
            </a:r>
            <a:r>
              <a:rPr lang="th-TH" sz="3200" dirty="0" smtClean="0"/>
              <a:t>ก็สามารถมี </a:t>
            </a:r>
            <a:r>
              <a:rPr lang="en-US" sz="3200" dirty="0" smtClean="0"/>
              <a:t>DG </a:t>
            </a:r>
            <a:r>
              <a:rPr lang="th-TH" sz="3200" dirty="0" smtClean="0"/>
              <a:t>เป็นของตัวเองเหมือนกัน</a:t>
            </a:r>
            <a:r>
              <a:rPr lang="en-US" sz="3200" dirty="0" smtClean="0"/>
              <a:t>)</a:t>
            </a:r>
            <a:endParaRPr lang="th-TH" sz="3200" dirty="0" smtClean="0"/>
          </a:p>
          <a:p>
            <a:r>
              <a:rPr lang="th-TH" sz="3200" dirty="0" smtClean="0"/>
              <a:t>ถ้าเกิดเราระบุเส้นทางมี </a:t>
            </a:r>
            <a:r>
              <a:rPr lang="en-US" sz="3200" dirty="0" smtClean="0"/>
              <a:t>FT </a:t>
            </a:r>
            <a:r>
              <a:rPr lang="th-TH" sz="3200" dirty="0" smtClean="0"/>
              <a:t>ที่ระบุจุดหมายปลายทางไว้ครบหมดแล้ว</a:t>
            </a:r>
            <a:r>
              <a:rPr lang="en-US" sz="3200" dirty="0" smtClean="0"/>
              <a:t> </a:t>
            </a:r>
            <a:r>
              <a:rPr lang="th-TH" sz="3200" dirty="0" smtClean="0"/>
              <a:t>เราไม่จำเป็นต้องใช้ </a:t>
            </a:r>
            <a:r>
              <a:rPr lang="en-US" sz="3200" dirty="0" smtClean="0"/>
              <a:t>Routing Protocol </a:t>
            </a:r>
            <a:r>
              <a:rPr lang="th-TH" sz="3200" dirty="0" smtClean="0"/>
              <a:t>เลยก็ได้ </a:t>
            </a:r>
            <a:r>
              <a:rPr lang="en-US" sz="3200" dirty="0" smtClean="0"/>
              <a:t>(</a:t>
            </a:r>
            <a:r>
              <a:rPr lang="th-TH" sz="3200" dirty="0" smtClean="0"/>
              <a:t>ในทางปฎิบัติแล้ว เป็นไปไม่ได้</a:t>
            </a:r>
            <a:r>
              <a:rPr lang="en-US" sz="3200" dirty="0" smtClean="0"/>
              <a:t>)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6678384" y="6286500"/>
            <a:ext cx="5453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</a:t>
            </a:r>
            <a:r>
              <a:rPr lang="th-TH" dirty="0" smtClean="0"/>
              <a:t>บน </a:t>
            </a:r>
            <a:r>
              <a:rPr lang="en-US" dirty="0" smtClean="0"/>
              <a:t>windows </a:t>
            </a:r>
            <a:r>
              <a:rPr lang="th-TH" dirty="0" smtClean="0"/>
              <a:t>ลองพิมพ์ </a:t>
            </a:r>
            <a:r>
              <a:rPr lang="en-US" dirty="0" smtClean="0"/>
              <a:t>route print </a:t>
            </a:r>
            <a:r>
              <a:rPr lang="th-TH" dirty="0" smtClean="0"/>
              <a:t>ลงไปใน </a:t>
            </a:r>
            <a:r>
              <a:rPr lang="en-US" dirty="0" smtClean="0"/>
              <a:t>command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484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Router </a:t>
            </a:r>
            <a:r>
              <a:rPr lang="en-US" sz="5400" dirty="0" err="1" smtClean="0"/>
              <a:t>vs</a:t>
            </a:r>
            <a:r>
              <a:rPr lang="en-US" sz="5400" dirty="0" smtClean="0"/>
              <a:t> Switch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Router </a:t>
            </a:r>
            <a:r>
              <a:rPr lang="th-TH" sz="3200" dirty="0" smtClean="0"/>
              <a:t>ใช้ข้อมูลของชั้น </a:t>
            </a:r>
            <a:r>
              <a:rPr lang="en-US" sz="3200" dirty="0" smtClean="0"/>
              <a:t>Network Layer (IP Header) </a:t>
            </a:r>
            <a:r>
              <a:rPr lang="th-TH" sz="3200" dirty="0" smtClean="0"/>
              <a:t>มาตัดสินใจในการส่งข้อมูลต่อ </a:t>
            </a:r>
            <a:r>
              <a:rPr lang="en-US" sz="3200" dirty="0" smtClean="0"/>
              <a:t>(</a:t>
            </a:r>
            <a:r>
              <a:rPr lang="th-TH" sz="3200" dirty="0" smtClean="0"/>
              <a:t>เรียกว่า </a:t>
            </a:r>
            <a:r>
              <a:rPr lang="en-US" sz="3200" dirty="0" smtClean="0"/>
              <a:t>route </a:t>
            </a:r>
            <a:r>
              <a:rPr lang="th-TH" sz="3200" dirty="0" smtClean="0"/>
              <a:t>หรือ</a:t>
            </a:r>
            <a:r>
              <a:rPr lang="en-US" sz="3200" dirty="0" smtClean="0"/>
              <a:t> forward)</a:t>
            </a:r>
            <a:endParaRPr lang="th-TH" sz="3200" dirty="0" smtClean="0"/>
          </a:p>
          <a:p>
            <a:r>
              <a:rPr lang="en-US" sz="3200" dirty="0" smtClean="0"/>
              <a:t>Switch </a:t>
            </a:r>
            <a:r>
              <a:rPr lang="th-TH" sz="3200" dirty="0" smtClean="0"/>
              <a:t>ใช้ข้อมูลของชั้น</a:t>
            </a:r>
            <a:r>
              <a:rPr lang="en-US" sz="3200" dirty="0" smtClean="0"/>
              <a:t> Data Link Layer (MAC Address) </a:t>
            </a:r>
            <a:r>
              <a:rPr lang="th-TH" sz="3200" dirty="0" smtClean="0"/>
              <a:t>มาตัดสินใจในการส่งข้อมูลต่อ</a:t>
            </a:r>
          </a:p>
        </p:txBody>
      </p:sp>
    </p:spTree>
    <p:extLst>
      <p:ext uri="{BB962C8B-B14F-4D97-AF65-F5344CB8AC3E}">
        <p14:creationId xmlns:p14="http://schemas.microsoft.com/office/powerpoint/2010/main" val="1083879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8241</TotalTime>
  <Words>2020</Words>
  <Application>Microsoft Office PowerPoint</Application>
  <PresentationFormat>แบบจอกว้าง</PresentationFormat>
  <Paragraphs>341</Paragraphs>
  <Slides>54</Slides>
  <Notes>0</Notes>
  <HiddenSlides>0</HiddenSlides>
  <MMClips>0</MMClips>
  <ScaleCrop>false</ScaleCrop>
  <HeadingPairs>
    <vt:vector size="8" baseType="variant">
      <vt:variant>
        <vt:lpstr>ฟอนต์ที่ถูกใช้</vt:lpstr>
      </vt:variant>
      <vt:variant>
        <vt:i4>5</vt:i4>
      </vt:variant>
      <vt:variant>
        <vt:lpstr>ธีม</vt:lpstr>
      </vt:variant>
      <vt:variant>
        <vt:i4>1</vt:i4>
      </vt:variant>
      <vt:variant>
        <vt:lpstr>เซิร์ฟเวอร์ OLE ฝังตัว</vt:lpstr>
      </vt:variant>
      <vt:variant>
        <vt:i4>1</vt:i4>
      </vt:variant>
      <vt:variant>
        <vt:lpstr>ชื่อเรื่องสไลด์</vt:lpstr>
      </vt:variant>
      <vt:variant>
        <vt:i4>54</vt:i4>
      </vt:variant>
    </vt:vector>
  </HeadingPairs>
  <TitlesOfParts>
    <vt:vector size="61" baseType="lpstr">
      <vt:lpstr>Arial</vt:lpstr>
      <vt:lpstr>Calibri</vt:lpstr>
      <vt:lpstr>Century Gothic</vt:lpstr>
      <vt:lpstr>DilleniaUPC</vt:lpstr>
      <vt:lpstr>Wingdings 3</vt:lpstr>
      <vt:lpstr>Wisp</vt:lpstr>
      <vt:lpstr>Image</vt:lpstr>
      <vt:lpstr>Chapter 7: Network Layer</vt:lpstr>
      <vt:lpstr>เนื้อหา Network Layer</vt:lpstr>
      <vt:lpstr>Outline</vt:lpstr>
      <vt:lpstr>Previously on Transport Layer</vt:lpstr>
      <vt:lpstr>Introduction: Network Layer</vt:lpstr>
      <vt:lpstr>Forwarding และ Routing</vt:lpstr>
      <vt:lpstr>ตัดสินใจเส้นทาง (routing) ก่อนที่จะส่งต่อ  (forwarding)</vt:lpstr>
      <vt:lpstr>Forwarding Table (FT)</vt:lpstr>
      <vt:lpstr>Router vs Switch</vt:lpstr>
      <vt:lpstr>Network Service Model</vt:lpstr>
      <vt:lpstr>ตัวอย่าง</vt:lpstr>
      <vt:lpstr>Constant Bit Rate (CBR) และ Available Bit Rate (ABR) บน ATM Network Service</vt:lpstr>
      <vt:lpstr>Outline</vt:lpstr>
      <vt:lpstr>Virtual-Circuit and Datagram Networks</vt:lpstr>
      <vt:lpstr>Virtual Circuit</vt:lpstr>
      <vt:lpstr>Datagram Networks</vt:lpstr>
      <vt:lpstr>Datagram Networks</vt:lpstr>
      <vt:lpstr>ตัวอย่าง Forwarding Table แบบเป็นช่วง</vt:lpstr>
      <vt:lpstr>Longest Prefix Match (เทียบตัวหน้า)</vt:lpstr>
      <vt:lpstr>การปรับตัวของ Forwarding Table</vt:lpstr>
      <vt:lpstr>Outline</vt:lpstr>
      <vt:lpstr>Router</vt:lpstr>
      <vt:lpstr>Router Architecture</vt:lpstr>
      <vt:lpstr>Input Port</vt:lpstr>
      <vt:lpstr>Switching Fabrics</vt:lpstr>
      <vt:lpstr>Switching Fabrics</vt:lpstr>
      <vt:lpstr>Memory Switching</vt:lpstr>
      <vt:lpstr>Bus Switching</vt:lpstr>
      <vt:lpstr>Interconnection Switching</vt:lpstr>
      <vt:lpstr>Output Port</vt:lpstr>
      <vt:lpstr>Output Port Queuing</vt:lpstr>
      <vt:lpstr>Input Port Queuing</vt:lpstr>
      <vt:lpstr>Head of Line (HOL) Blocking</vt:lpstr>
      <vt:lpstr>Outline</vt:lpstr>
      <vt:lpstr>Internet Protocol (IP)</vt:lpstr>
      <vt:lpstr>IPv4 Datagram Format</vt:lpstr>
      <vt:lpstr>IP Fragmentation</vt:lpstr>
      <vt:lpstr>IP Fragmentation</vt:lpstr>
      <vt:lpstr>Internet Protocol v4 Addressing</vt:lpstr>
      <vt:lpstr>IPv4 Addressing</vt:lpstr>
      <vt:lpstr>Subnets</vt:lpstr>
      <vt:lpstr>Subnet</vt:lpstr>
      <vt:lpstr>Subnet Address (หรือ Network Address, Network ID)</vt:lpstr>
      <vt:lpstr>Subnet Mask</vt:lpstr>
      <vt:lpstr>Subnet Mask</vt:lpstr>
      <vt:lpstr>Class ของ IP</vt:lpstr>
      <vt:lpstr>Network Address และ Host Address</vt:lpstr>
      <vt:lpstr>Classless Inter Domain Routing (CIDR)</vt:lpstr>
      <vt:lpstr>วิธีการหา Network Address</vt:lpstr>
      <vt:lpstr>จะเอา IP Address มาจากไหน?</vt:lpstr>
      <vt:lpstr>DHCP</vt:lpstr>
      <vt:lpstr>DHCP</vt:lpstr>
      <vt:lpstr>การทำงานของ DHCP</vt:lpstr>
      <vt:lpstr>สรุปบทที่ 7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Networking</dc:title>
  <dc:creator>Kit</dc:creator>
  <cp:lastModifiedBy>Seiki Park</cp:lastModifiedBy>
  <cp:revision>553</cp:revision>
  <dcterms:created xsi:type="dcterms:W3CDTF">2015-08-14T08:50:47Z</dcterms:created>
  <dcterms:modified xsi:type="dcterms:W3CDTF">2017-04-30T16:30:08Z</dcterms:modified>
</cp:coreProperties>
</file>

<file path=docProps/thumbnail.jpeg>
</file>